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66" r:id="rId3"/>
    <p:sldId id="260" r:id="rId4"/>
    <p:sldId id="258" r:id="rId5"/>
    <p:sldId id="261" r:id="rId6"/>
    <p:sldId id="263" r:id="rId7"/>
    <p:sldId id="264" r:id="rId8"/>
    <p:sldId id="268" r:id="rId9"/>
    <p:sldId id="267" r:id="rId10"/>
    <p:sldId id="259" r:id="rId11"/>
  </p:sldIdLst>
  <p:sldSz cx="12192000" cy="6858000"/>
  <p:notesSz cx="6858000" cy="9144000"/>
  <p:defaultText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9541"/>
    <a:srgbClr val="005A00"/>
    <a:srgbClr val="4B6440"/>
    <a:srgbClr val="5C7B4F"/>
    <a:srgbClr val="945200"/>
    <a:srgbClr val="578837"/>
    <a:srgbClr val="B0BE3B"/>
    <a:srgbClr val="A2BA52"/>
    <a:srgbClr val="A6A6A6"/>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p:restoredTop sz="87336"/>
  </p:normalViewPr>
  <p:slideViewPr>
    <p:cSldViewPr snapToGrid="0" snapToObjects="1">
      <p:cViewPr varScale="1">
        <p:scale>
          <a:sx n="103" d="100"/>
          <a:sy n="103" d="100"/>
        </p:scale>
        <p:origin x="376" y="184"/>
      </p:cViewPr>
      <p:guideLst/>
    </p:cSldViewPr>
  </p:slideViewPr>
  <p:notesTextViewPr>
    <p:cViewPr>
      <p:scale>
        <a:sx n="85" d="100"/>
        <a:sy n="8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r>
              <a:rPr lang="en-US" sz="1400" b="1" dirty="0">
                <a:solidFill>
                  <a:schemeClr val="tx1"/>
                </a:solidFill>
              </a:rPr>
              <a:t>Data Distribution</a:t>
            </a:r>
          </a:p>
        </c:rich>
      </c:tx>
      <c:overlay val="0"/>
      <c:spPr>
        <a:noFill/>
        <a:ln>
          <a:noFill/>
        </a:ln>
        <a:effectLst/>
      </c:spPr>
      <c:txPr>
        <a:bodyPr rot="0" spcFirstLastPara="1" vertOverflow="ellipsis" vert="horz" wrap="square" anchor="ctr" anchorCtr="1"/>
        <a:lstStyle/>
        <a:p>
          <a:pPr>
            <a:defRPr sz="2128" b="0" i="0" u="none" strike="noStrike" kern="1200" cap="none" spc="50" normalizeH="0" baseline="0">
              <a:solidFill>
                <a:schemeClr val="tx1">
                  <a:lumMod val="65000"/>
                  <a:lumOff val="35000"/>
                </a:schemeClr>
              </a:solidFill>
              <a:latin typeface="+mj-lt"/>
              <a:ea typeface="+mj-ea"/>
              <a:cs typeface="+mj-cs"/>
            </a:defRPr>
          </a:pPr>
          <a:endParaRPr lang="en-VN"/>
        </a:p>
      </c:txPr>
    </c:title>
    <c:autoTitleDeleted val="0"/>
    <c:plotArea>
      <c:layout/>
      <c:barChart>
        <c:barDir val="col"/>
        <c:grouping val="clustered"/>
        <c:varyColors val="0"/>
        <c:ser>
          <c:idx val="0"/>
          <c:order val="0"/>
          <c:tx>
            <c:strRef>
              <c:f>Sheet1!$B$1</c:f>
              <c:strCache>
                <c:ptCount val="1"/>
                <c:pt idx="0">
                  <c:v>Plant</c:v>
                </c:pt>
              </c:strCache>
            </c:strRef>
          </c:tx>
          <c:spPr>
            <a:solidFill>
              <a:schemeClr val="accent6">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n-lt"/>
                    <a:ea typeface="+mn-ea"/>
                    <a:cs typeface="+mn-cs"/>
                  </a:defRPr>
                </a:pPr>
                <a:endParaRPr lang="en-V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Sheet1!$A$2:$A$11</c:f>
              <c:strCache>
                <c:ptCount val="10"/>
                <c:pt idx="0">
                  <c:v>Alstonia Scholaris</c:v>
                </c:pt>
                <c:pt idx="1">
                  <c:v>Arjun</c:v>
                </c:pt>
                <c:pt idx="2">
                  <c:v>Chinar</c:v>
                </c:pt>
                <c:pt idx="3">
                  <c:v>Gauva</c:v>
                </c:pt>
                <c:pt idx="4">
                  <c:v>Jamun</c:v>
                </c:pt>
                <c:pt idx="5">
                  <c:v>Jatropha</c:v>
                </c:pt>
                <c:pt idx="6">
                  <c:v>Lemon</c:v>
                </c:pt>
                <c:pt idx="7">
                  <c:v>Mango</c:v>
                </c:pt>
                <c:pt idx="8">
                  <c:v>Pomegranate</c:v>
                </c:pt>
                <c:pt idx="9">
                  <c:v>Pongamia Pinnata</c:v>
                </c:pt>
              </c:strCache>
            </c:strRef>
          </c:cat>
          <c:val>
            <c:numRef>
              <c:f>Sheet1!$B$2:$B$11</c:f>
              <c:numCache>
                <c:formatCode>General</c:formatCode>
                <c:ptCount val="10"/>
                <c:pt idx="0">
                  <c:v>432</c:v>
                </c:pt>
                <c:pt idx="1">
                  <c:v>452</c:v>
                </c:pt>
                <c:pt idx="2">
                  <c:v>223</c:v>
                </c:pt>
                <c:pt idx="3">
                  <c:v>419</c:v>
                </c:pt>
                <c:pt idx="4">
                  <c:v>624</c:v>
                </c:pt>
                <c:pt idx="5">
                  <c:v>257</c:v>
                </c:pt>
                <c:pt idx="6">
                  <c:v>236</c:v>
                </c:pt>
                <c:pt idx="7">
                  <c:v>435</c:v>
                </c:pt>
                <c:pt idx="8">
                  <c:v>559</c:v>
                </c:pt>
                <c:pt idx="9">
                  <c:v>598</c:v>
                </c:pt>
              </c:numCache>
            </c:numRef>
          </c:val>
          <c:extLst>
            <c:ext xmlns:c16="http://schemas.microsoft.com/office/drawing/2014/chart" uri="{C3380CC4-5D6E-409C-BE32-E72D297353CC}">
              <c16:uniqueId val="{00000000-50D0-E142-BC0F-43E809A66292}"/>
            </c:ext>
          </c:extLst>
        </c:ser>
        <c:dLbls>
          <c:dLblPos val="inEnd"/>
          <c:showLegendKey val="0"/>
          <c:showVal val="1"/>
          <c:showCatName val="0"/>
          <c:showSerName val="0"/>
          <c:showPercent val="0"/>
          <c:showBubbleSize val="0"/>
        </c:dLbls>
        <c:gapWidth val="80"/>
        <c:overlap val="25"/>
        <c:axId val="395412815"/>
        <c:axId val="1681637472"/>
      </c:barChart>
      <c:catAx>
        <c:axId val="395412815"/>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000" b="0" i="0" u="none" strike="noStrike" kern="1200" cap="none" spc="20" normalizeH="0" baseline="0">
                <a:solidFill>
                  <a:schemeClr val="tx1">
                    <a:lumMod val="65000"/>
                    <a:lumOff val="35000"/>
                  </a:schemeClr>
                </a:solidFill>
                <a:latin typeface="+mn-lt"/>
                <a:ea typeface="+mn-ea"/>
                <a:cs typeface="+mn-cs"/>
              </a:defRPr>
            </a:pPr>
            <a:endParaRPr lang="en-VN"/>
          </a:p>
        </c:txPr>
        <c:crossAx val="1681637472"/>
        <c:crosses val="autoZero"/>
        <c:auto val="1"/>
        <c:lblAlgn val="ctr"/>
        <c:lblOffset val="100"/>
        <c:noMultiLvlLbl val="0"/>
      </c:catAx>
      <c:valAx>
        <c:axId val="1681637472"/>
        <c:scaling>
          <c:orientation val="minMax"/>
        </c:scaling>
        <c:delete val="1"/>
        <c:axPos val="l"/>
        <c:majorGridlines>
          <c:spPr>
            <a:ln w="9525" cap="flat" cmpd="sng" algn="ctr">
              <a:solidFill>
                <a:schemeClr val="tx1">
                  <a:lumMod val="5000"/>
                  <a:lumOff val="95000"/>
                </a:schemeClr>
              </a:solidFill>
              <a:round/>
            </a:ln>
            <a:effectLst/>
          </c:spPr>
        </c:majorGridlines>
        <c:numFmt formatCode="General" sourceLinked="1"/>
        <c:majorTickMark val="none"/>
        <c:minorTickMark val="none"/>
        <c:tickLblPos val="nextTo"/>
        <c:crossAx val="39541281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VN"/>
    </a:p>
  </c:txPr>
  <c:externalData r:id="rId3">
    <c:autoUpdate val="0"/>
  </c:externalData>
</c:chartSpace>
</file>

<file path=ppt/charts/colors1.xml><?xml version="1.0" encoding="utf-8"?>
<cs:colorStyle xmlns:cs="http://schemas.microsoft.com/office/drawing/2012/chartStyle" xmlns:a="http://schemas.openxmlformats.org/drawingml/2006/main" meth="withinLinear" id="19">
  <a:schemeClr val="accent6"/>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E76E6F-3714-F946-BC44-AB13D5719D5D}" type="datetimeFigureOut">
              <a:rPr lang="en-VN" smtClean="0"/>
              <a:t>10/22/20</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A833AE-7319-5848-9AD5-77AC11767926}" type="slidenum">
              <a:rPr lang="en-VN" smtClean="0"/>
              <a:t>‹#›</a:t>
            </a:fld>
            <a:endParaRPr lang="en-VN"/>
          </a:p>
        </p:txBody>
      </p:sp>
    </p:spTree>
    <p:extLst>
      <p:ext uri="{BB962C8B-B14F-4D97-AF65-F5344CB8AC3E}">
        <p14:creationId xmlns:p14="http://schemas.microsoft.com/office/powerpoint/2010/main" val="3722589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D0A833AE-7319-5848-9AD5-77AC11767926}" type="slidenum">
              <a:rPr lang="en-VN" smtClean="0"/>
              <a:t>1</a:t>
            </a:fld>
            <a:endParaRPr lang="en-VN"/>
          </a:p>
        </p:txBody>
      </p:sp>
    </p:spTree>
    <p:extLst>
      <p:ext uri="{BB962C8B-B14F-4D97-AF65-F5344CB8AC3E}">
        <p14:creationId xmlns:p14="http://schemas.microsoft.com/office/powerpoint/2010/main" val="338696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D0A833AE-7319-5848-9AD5-77AC11767926}" type="slidenum">
              <a:rPr lang="en-VN" smtClean="0"/>
              <a:t>2</a:t>
            </a:fld>
            <a:endParaRPr lang="en-VN"/>
          </a:p>
        </p:txBody>
      </p:sp>
    </p:spTree>
    <p:extLst>
      <p:ext uri="{BB962C8B-B14F-4D97-AF65-F5344CB8AC3E}">
        <p14:creationId xmlns:p14="http://schemas.microsoft.com/office/powerpoint/2010/main" val="3554154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accent6">
                    <a:lumMod val="50000"/>
                  </a:schemeClr>
                </a:solidFill>
              </a:rPr>
              <a:t>Trees are vital: they give us oxygen, store carbon, stabilize the soil, and give life to the world’s wildlife. That’s where I got the idea of creating a plant-identification tool: </a:t>
            </a:r>
            <a:r>
              <a:rPr lang="en-US" dirty="0" err="1">
                <a:solidFill>
                  <a:schemeClr val="accent6">
                    <a:lumMod val="50000"/>
                  </a:schemeClr>
                </a:solidFill>
              </a:rPr>
              <a:t>VietreeGuru</a:t>
            </a:r>
            <a:r>
              <a:rPr lang="en-US" dirty="0">
                <a:solidFill>
                  <a:schemeClr val="accent6">
                    <a:lumMod val="50000"/>
                  </a:schemeClr>
                </a:solidFill>
              </a:rPr>
              <a:t>. Reasons for recognizing and knowing more about trees and plants are countless, going from professional reasons to plain curiosity; arborists, landscape architects, foresters, biology students, environment experts, farmers… or simply nature enthusiasts: these are the people </a:t>
            </a:r>
            <a:r>
              <a:rPr lang="en-US" dirty="0" err="1">
                <a:solidFill>
                  <a:schemeClr val="accent6">
                    <a:lumMod val="50000"/>
                  </a:schemeClr>
                </a:solidFill>
              </a:rPr>
              <a:t>VietreeGuru</a:t>
            </a:r>
            <a:r>
              <a:rPr lang="en-US" dirty="0">
                <a:solidFill>
                  <a:schemeClr val="accent6">
                    <a:lumMod val="50000"/>
                  </a:schemeClr>
                </a:solidFill>
              </a:rPr>
              <a:t> is made for.</a:t>
            </a:r>
            <a:endParaRPr lang="en-VN" dirty="0">
              <a:solidFill>
                <a:schemeClr val="accent6">
                  <a:lumMod val="50000"/>
                </a:schemeClr>
              </a:solidFill>
            </a:endParaRPr>
          </a:p>
          <a:p>
            <a:r>
              <a:rPr lang="en-US" dirty="0">
                <a:solidFill>
                  <a:schemeClr val="accent6">
                    <a:lumMod val="50000"/>
                  </a:schemeClr>
                </a:solidFill>
              </a:rPr>
              <a:t>Obviously </a:t>
            </a:r>
            <a:r>
              <a:rPr lang="en-US" dirty="0" err="1">
                <a:solidFill>
                  <a:schemeClr val="accent6">
                    <a:lumMod val="50000"/>
                  </a:schemeClr>
                </a:solidFill>
              </a:rPr>
              <a:t>VietreeGuru</a:t>
            </a:r>
            <a:r>
              <a:rPr lang="en-US" dirty="0">
                <a:solidFill>
                  <a:schemeClr val="accent6">
                    <a:lumMod val="50000"/>
                  </a:schemeClr>
                </a:solidFill>
              </a:rPr>
              <a:t> is not the first plant-identification tool in the market, but not many plant identifiers are built to recognize trees typical of the Vietnamese ecosystem; scope of </a:t>
            </a:r>
            <a:r>
              <a:rPr lang="en-US" dirty="0" err="1">
                <a:solidFill>
                  <a:schemeClr val="accent6">
                    <a:lumMod val="50000"/>
                  </a:schemeClr>
                </a:solidFill>
              </a:rPr>
              <a:t>VietreeGuru</a:t>
            </a:r>
            <a:r>
              <a:rPr lang="en-US" dirty="0">
                <a:solidFill>
                  <a:schemeClr val="accent6">
                    <a:lumMod val="50000"/>
                  </a:schemeClr>
                </a:solidFill>
              </a:rPr>
              <a:t> is to fill in this gap, and, furthermore, provide insightful information, and create fun learning experience. After identifying the plant, </a:t>
            </a:r>
            <a:r>
              <a:rPr lang="en-US" dirty="0" err="1">
                <a:solidFill>
                  <a:schemeClr val="accent6">
                    <a:lumMod val="50000"/>
                  </a:schemeClr>
                </a:solidFill>
              </a:rPr>
              <a:t>VietreeGuru</a:t>
            </a:r>
            <a:r>
              <a:rPr lang="en-US" dirty="0">
                <a:solidFill>
                  <a:schemeClr val="accent6">
                    <a:lumMod val="50000"/>
                  </a:schemeClr>
                </a:solidFill>
              </a:rPr>
              <a:t> returns general information about the classified tree, with a link to a webpage for more detailed specifications, and generates a 10-question quiz to test user’s expertise on the subject.   </a:t>
            </a:r>
            <a:endParaRPr lang="en-VN" dirty="0">
              <a:solidFill>
                <a:schemeClr val="accent6">
                  <a:lumMod val="50000"/>
                </a:schemeClr>
              </a:solidFill>
            </a:endParaRPr>
          </a:p>
          <a:p>
            <a:r>
              <a:rPr lang="en-US" dirty="0">
                <a:solidFill>
                  <a:schemeClr val="accent6">
                    <a:lumMod val="50000"/>
                  </a:schemeClr>
                </a:solidFill>
              </a:rPr>
              <a:t>Identification, information, testing: enjoy </a:t>
            </a:r>
            <a:r>
              <a:rPr lang="en-US" dirty="0" err="1">
                <a:solidFill>
                  <a:schemeClr val="accent6">
                    <a:lumMod val="50000"/>
                  </a:schemeClr>
                </a:solidFill>
              </a:rPr>
              <a:t>VietreeGuru</a:t>
            </a:r>
            <a:r>
              <a:rPr lang="en-US" dirty="0">
                <a:solidFill>
                  <a:schemeClr val="accent6">
                    <a:lumMod val="50000"/>
                  </a:schemeClr>
                </a:solidFill>
              </a:rPr>
              <a:t>!</a:t>
            </a:r>
            <a:endParaRPr lang="en-VN" dirty="0">
              <a:solidFill>
                <a:schemeClr val="accent6">
                  <a:lumMod val="50000"/>
                </a:schemeClr>
              </a:solidFill>
            </a:endParaRPr>
          </a:p>
          <a:p>
            <a:endParaRPr lang="en-VN" dirty="0"/>
          </a:p>
        </p:txBody>
      </p:sp>
      <p:sp>
        <p:nvSpPr>
          <p:cNvPr id="4" name="Slide Number Placeholder 3"/>
          <p:cNvSpPr>
            <a:spLocks noGrp="1"/>
          </p:cNvSpPr>
          <p:nvPr>
            <p:ph type="sldNum" sz="quarter" idx="5"/>
          </p:nvPr>
        </p:nvSpPr>
        <p:spPr/>
        <p:txBody>
          <a:bodyPr/>
          <a:lstStyle/>
          <a:p>
            <a:fld id="{D0A833AE-7319-5848-9AD5-77AC11767926}" type="slidenum">
              <a:rPr lang="en-VN" smtClean="0"/>
              <a:t>3</a:t>
            </a:fld>
            <a:endParaRPr lang="en-VN"/>
          </a:p>
        </p:txBody>
      </p:sp>
    </p:spTree>
    <p:extLst>
      <p:ext uri="{BB962C8B-B14F-4D97-AF65-F5344CB8AC3E}">
        <p14:creationId xmlns:p14="http://schemas.microsoft.com/office/powerpoint/2010/main" val="3832568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D0A833AE-7319-5848-9AD5-77AC11767926}" type="slidenum">
              <a:rPr lang="en-VN" smtClean="0"/>
              <a:t>5</a:t>
            </a:fld>
            <a:endParaRPr lang="en-VN"/>
          </a:p>
        </p:txBody>
      </p:sp>
    </p:spTree>
    <p:extLst>
      <p:ext uri="{BB962C8B-B14F-4D97-AF65-F5344CB8AC3E}">
        <p14:creationId xmlns:p14="http://schemas.microsoft.com/office/powerpoint/2010/main" val="908621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D0A833AE-7319-5848-9AD5-77AC11767926}" type="slidenum">
              <a:rPr lang="en-VN" smtClean="0"/>
              <a:t>9</a:t>
            </a:fld>
            <a:endParaRPr lang="en-VN"/>
          </a:p>
        </p:txBody>
      </p:sp>
    </p:spTree>
    <p:extLst>
      <p:ext uri="{BB962C8B-B14F-4D97-AF65-F5344CB8AC3E}">
        <p14:creationId xmlns:p14="http://schemas.microsoft.com/office/powerpoint/2010/main" val="2983365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835D7-7074-E94F-8909-D58F633ECA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VN"/>
          </a:p>
        </p:txBody>
      </p:sp>
      <p:sp>
        <p:nvSpPr>
          <p:cNvPr id="3" name="Subtitle 2">
            <a:extLst>
              <a:ext uri="{FF2B5EF4-FFF2-40B4-BE49-F238E27FC236}">
                <a16:creationId xmlns:a16="http://schemas.microsoft.com/office/drawing/2014/main" id="{108BCAD4-CDFA-8543-81AC-8B499E9551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VN"/>
          </a:p>
        </p:txBody>
      </p:sp>
      <p:sp>
        <p:nvSpPr>
          <p:cNvPr id="4" name="Date Placeholder 3">
            <a:extLst>
              <a:ext uri="{FF2B5EF4-FFF2-40B4-BE49-F238E27FC236}">
                <a16:creationId xmlns:a16="http://schemas.microsoft.com/office/drawing/2014/main" id="{B1D82CD3-D894-1944-8417-9DD5605C9922}"/>
              </a:ext>
            </a:extLst>
          </p:cNvPr>
          <p:cNvSpPr>
            <a:spLocks noGrp="1"/>
          </p:cNvSpPr>
          <p:nvPr>
            <p:ph type="dt" sz="half" idx="10"/>
          </p:nvPr>
        </p:nvSpPr>
        <p:spPr/>
        <p:txBody>
          <a:bodyPr/>
          <a:lstStyle/>
          <a:p>
            <a:fld id="{9FA44588-2E9F-D04B-B74E-A76CBE010103}" type="datetimeFigureOut">
              <a:rPr lang="en-VN" smtClean="0"/>
              <a:t>10/22/20</a:t>
            </a:fld>
            <a:endParaRPr lang="en-VN"/>
          </a:p>
        </p:txBody>
      </p:sp>
      <p:sp>
        <p:nvSpPr>
          <p:cNvPr id="5" name="Footer Placeholder 4">
            <a:extLst>
              <a:ext uri="{FF2B5EF4-FFF2-40B4-BE49-F238E27FC236}">
                <a16:creationId xmlns:a16="http://schemas.microsoft.com/office/drawing/2014/main" id="{1012B706-4C35-D746-952B-4300970E08B5}"/>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2B561B1A-DA6A-ED42-A31E-0917B307435A}"/>
              </a:ext>
            </a:extLst>
          </p:cNvPr>
          <p:cNvSpPr>
            <a:spLocks noGrp="1"/>
          </p:cNvSpPr>
          <p:nvPr>
            <p:ph type="sldNum" sz="quarter" idx="12"/>
          </p:nvPr>
        </p:nvSpPr>
        <p:spPr/>
        <p:txBody>
          <a:bodyPr/>
          <a:lstStyle/>
          <a:p>
            <a:fld id="{E9037B73-0633-3D4F-8BA1-030D25912105}" type="slidenum">
              <a:rPr lang="en-VN" smtClean="0"/>
              <a:t>‹#›</a:t>
            </a:fld>
            <a:endParaRPr lang="en-VN"/>
          </a:p>
        </p:txBody>
      </p:sp>
    </p:spTree>
    <p:extLst>
      <p:ext uri="{BB962C8B-B14F-4D97-AF65-F5344CB8AC3E}">
        <p14:creationId xmlns:p14="http://schemas.microsoft.com/office/powerpoint/2010/main" val="2607288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81E63-9822-164A-B297-465DF6F7A47B}"/>
              </a:ext>
            </a:extLst>
          </p:cNvPr>
          <p:cNvSpPr>
            <a:spLocks noGrp="1"/>
          </p:cNvSpPr>
          <p:nvPr>
            <p:ph type="title"/>
          </p:nvPr>
        </p:nvSpPr>
        <p:spPr/>
        <p:txBody>
          <a:bodyPr/>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7113444C-0679-EC4A-84A3-00672BFB38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FDB7AC15-1E1E-4841-A0FC-FFA2AE691F8C}"/>
              </a:ext>
            </a:extLst>
          </p:cNvPr>
          <p:cNvSpPr>
            <a:spLocks noGrp="1"/>
          </p:cNvSpPr>
          <p:nvPr>
            <p:ph type="dt" sz="half" idx="10"/>
          </p:nvPr>
        </p:nvSpPr>
        <p:spPr/>
        <p:txBody>
          <a:bodyPr/>
          <a:lstStyle/>
          <a:p>
            <a:fld id="{9FA44588-2E9F-D04B-B74E-A76CBE010103}" type="datetimeFigureOut">
              <a:rPr lang="en-VN" smtClean="0"/>
              <a:t>10/22/20</a:t>
            </a:fld>
            <a:endParaRPr lang="en-VN"/>
          </a:p>
        </p:txBody>
      </p:sp>
      <p:sp>
        <p:nvSpPr>
          <p:cNvPr id="5" name="Footer Placeholder 4">
            <a:extLst>
              <a:ext uri="{FF2B5EF4-FFF2-40B4-BE49-F238E27FC236}">
                <a16:creationId xmlns:a16="http://schemas.microsoft.com/office/drawing/2014/main" id="{87C51F69-BCAF-2144-9CDA-DFC9FB5EE5FF}"/>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BBF46DD1-F7C2-0540-90BB-850BF90731FA}"/>
              </a:ext>
            </a:extLst>
          </p:cNvPr>
          <p:cNvSpPr>
            <a:spLocks noGrp="1"/>
          </p:cNvSpPr>
          <p:nvPr>
            <p:ph type="sldNum" sz="quarter" idx="12"/>
          </p:nvPr>
        </p:nvSpPr>
        <p:spPr/>
        <p:txBody>
          <a:bodyPr/>
          <a:lstStyle/>
          <a:p>
            <a:fld id="{E9037B73-0633-3D4F-8BA1-030D25912105}" type="slidenum">
              <a:rPr lang="en-VN" smtClean="0"/>
              <a:t>‹#›</a:t>
            </a:fld>
            <a:endParaRPr lang="en-VN"/>
          </a:p>
        </p:txBody>
      </p:sp>
    </p:spTree>
    <p:extLst>
      <p:ext uri="{BB962C8B-B14F-4D97-AF65-F5344CB8AC3E}">
        <p14:creationId xmlns:p14="http://schemas.microsoft.com/office/powerpoint/2010/main" val="322410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745F21-ADA0-094A-A2D2-AA7E887C27B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25272775-DA51-3847-9713-EF3139C6146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A9B3561D-79EE-4D41-9EB4-43ACAD54D6C4}"/>
              </a:ext>
            </a:extLst>
          </p:cNvPr>
          <p:cNvSpPr>
            <a:spLocks noGrp="1"/>
          </p:cNvSpPr>
          <p:nvPr>
            <p:ph type="dt" sz="half" idx="10"/>
          </p:nvPr>
        </p:nvSpPr>
        <p:spPr/>
        <p:txBody>
          <a:bodyPr/>
          <a:lstStyle/>
          <a:p>
            <a:fld id="{9FA44588-2E9F-D04B-B74E-A76CBE010103}" type="datetimeFigureOut">
              <a:rPr lang="en-VN" smtClean="0"/>
              <a:t>10/22/20</a:t>
            </a:fld>
            <a:endParaRPr lang="en-VN"/>
          </a:p>
        </p:txBody>
      </p:sp>
      <p:sp>
        <p:nvSpPr>
          <p:cNvPr id="5" name="Footer Placeholder 4">
            <a:extLst>
              <a:ext uri="{FF2B5EF4-FFF2-40B4-BE49-F238E27FC236}">
                <a16:creationId xmlns:a16="http://schemas.microsoft.com/office/drawing/2014/main" id="{63D6AE48-A5EB-A54E-8AB0-F5924218858E}"/>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BFBC722D-540B-154E-B6D5-5BF0C14DBB7C}"/>
              </a:ext>
            </a:extLst>
          </p:cNvPr>
          <p:cNvSpPr>
            <a:spLocks noGrp="1"/>
          </p:cNvSpPr>
          <p:nvPr>
            <p:ph type="sldNum" sz="quarter" idx="12"/>
          </p:nvPr>
        </p:nvSpPr>
        <p:spPr/>
        <p:txBody>
          <a:bodyPr/>
          <a:lstStyle/>
          <a:p>
            <a:fld id="{E9037B73-0633-3D4F-8BA1-030D25912105}" type="slidenum">
              <a:rPr lang="en-VN" smtClean="0"/>
              <a:t>‹#›</a:t>
            </a:fld>
            <a:endParaRPr lang="en-VN"/>
          </a:p>
        </p:txBody>
      </p:sp>
    </p:spTree>
    <p:extLst>
      <p:ext uri="{BB962C8B-B14F-4D97-AF65-F5344CB8AC3E}">
        <p14:creationId xmlns:p14="http://schemas.microsoft.com/office/powerpoint/2010/main" val="2541825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AE00B-D04E-8D4D-9EF4-FD8BB28DE27A}"/>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00C335FF-EB6C-C047-82BC-0BFAF85EC22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C8B2F6B3-6DF1-8048-933F-FC599773CF06}"/>
              </a:ext>
            </a:extLst>
          </p:cNvPr>
          <p:cNvSpPr>
            <a:spLocks noGrp="1"/>
          </p:cNvSpPr>
          <p:nvPr>
            <p:ph type="dt" sz="half" idx="10"/>
          </p:nvPr>
        </p:nvSpPr>
        <p:spPr/>
        <p:txBody>
          <a:bodyPr/>
          <a:lstStyle/>
          <a:p>
            <a:fld id="{9FA44588-2E9F-D04B-B74E-A76CBE010103}" type="datetimeFigureOut">
              <a:rPr lang="en-VN" smtClean="0"/>
              <a:t>10/22/20</a:t>
            </a:fld>
            <a:endParaRPr lang="en-VN"/>
          </a:p>
        </p:txBody>
      </p:sp>
      <p:sp>
        <p:nvSpPr>
          <p:cNvPr id="5" name="Footer Placeholder 4">
            <a:extLst>
              <a:ext uri="{FF2B5EF4-FFF2-40B4-BE49-F238E27FC236}">
                <a16:creationId xmlns:a16="http://schemas.microsoft.com/office/drawing/2014/main" id="{80775DF2-FB53-AE49-9846-EBA0F00EA01E}"/>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AC887520-9577-224F-AA1E-861D1F517BD8}"/>
              </a:ext>
            </a:extLst>
          </p:cNvPr>
          <p:cNvSpPr>
            <a:spLocks noGrp="1"/>
          </p:cNvSpPr>
          <p:nvPr>
            <p:ph type="sldNum" sz="quarter" idx="12"/>
          </p:nvPr>
        </p:nvSpPr>
        <p:spPr/>
        <p:txBody>
          <a:bodyPr/>
          <a:lstStyle/>
          <a:p>
            <a:fld id="{E9037B73-0633-3D4F-8BA1-030D25912105}" type="slidenum">
              <a:rPr lang="en-VN" smtClean="0"/>
              <a:t>‹#›</a:t>
            </a:fld>
            <a:endParaRPr lang="en-VN"/>
          </a:p>
        </p:txBody>
      </p:sp>
    </p:spTree>
    <p:extLst>
      <p:ext uri="{BB962C8B-B14F-4D97-AF65-F5344CB8AC3E}">
        <p14:creationId xmlns:p14="http://schemas.microsoft.com/office/powerpoint/2010/main" val="2375127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D7DAB-5B23-7546-9FA6-8AFAD713632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VN"/>
          </a:p>
        </p:txBody>
      </p:sp>
      <p:sp>
        <p:nvSpPr>
          <p:cNvPr id="3" name="Text Placeholder 2">
            <a:extLst>
              <a:ext uri="{FF2B5EF4-FFF2-40B4-BE49-F238E27FC236}">
                <a16:creationId xmlns:a16="http://schemas.microsoft.com/office/drawing/2014/main" id="{312254D9-CE2E-BC47-B637-51E9236841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EAC43CA-315F-E448-939F-4DDDDDFA3A56}"/>
              </a:ext>
            </a:extLst>
          </p:cNvPr>
          <p:cNvSpPr>
            <a:spLocks noGrp="1"/>
          </p:cNvSpPr>
          <p:nvPr>
            <p:ph type="dt" sz="half" idx="10"/>
          </p:nvPr>
        </p:nvSpPr>
        <p:spPr/>
        <p:txBody>
          <a:bodyPr/>
          <a:lstStyle/>
          <a:p>
            <a:fld id="{9FA44588-2E9F-D04B-B74E-A76CBE010103}" type="datetimeFigureOut">
              <a:rPr lang="en-VN" smtClean="0"/>
              <a:t>10/22/20</a:t>
            </a:fld>
            <a:endParaRPr lang="en-VN"/>
          </a:p>
        </p:txBody>
      </p:sp>
      <p:sp>
        <p:nvSpPr>
          <p:cNvPr id="5" name="Footer Placeholder 4">
            <a:extLst>
              <a:ext uri="{FF2B5EF4-FFF2-40B4-BE49-F238E27FC236}">
                <a16:creationId xmlns:a16="http://schemas.microsoft.com/office/drawing/2014/main" id="{F5A095A4-E642-BE40-81FA-D8E3A19EEECA}"/>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74B0041C-4DB8-194B-B34E-542C5C7F4819}"/>
              </a:ext>
            </a:extLst>
          </p:cNvPr>
          <p:cNvSpPr>
            <a:spLocks noGrp="1"/>
          </p:cNvSpPr>
          <p:nvPr>
            <p:ph type="sldNum" sz="quarter" idx="12"/>
          </p:nvPr>
        </p:nvSpPr>
        <p:spPr/>
        <p:txBody>
          <a:bodyPr/>
          <a:lstStyle/>
          <a:p>
            <a:fld id="{E9037B73-0633-3D4F-8BA1-030D25912105}" type="slidenum">
              <a:rPr lang="en-VN" smtClean="0"/>
              <a:t>‹#›</a:t>
            </a:fld>
            <a:endParaRPr lang="en-VN"/>
          </a:p>
        </p:txBody>
      </p:sp>
    </p:spTree>
    <p:extLst>
      <p:ext uri="{BB962C8B-B14F-4D97-AF65-F5344CB8AC3E}">
        <p14:creationId xmlns:p14="http://schemas.microsoft.com/office/powerpoint/2010/main" val="4270063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8A95C-1562-1C44-B303-103AE24B117B}"/>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DDD7DB90-574C-F24D-A46C-1BCC461DFE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Content Placeholder 3">
            <a:extLst>
              <a:ext uri="{FF2B5EF4-FFF2-40B4-BE49-F238E27FC236}">
                <a16:creationId xmlns:a16="http://schemas.microsoft.com/office/drawing/2014/main" id="{48B6E695-1B74-8445-89E0-117FF749B6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Date Placeholder 4">
            <a:extLst>
              <a:ext uri="{FF2B5EF4-FFF2-40B4-BE49-F238E27FC236}">
                <a16:creationId xmlns:a16="http://schemas.microsoft.com/office/drawing/2014/main" id="{FCE9AF01-FA26-9143-8E21-0D94BE69F1A1}"/>
              </a:ext>
            </a:extLst>
          </p:cNvPr>
          <p:cNvSpPr>
            <a:spLocks noGrp="1"/>
          </p:cNvSpPr>
          <p:nvPr>
            <p:ph type="dt" sz="half" idx="10"/>
          </p:nvPr>
        </p:nvSpPr>
        <p:spPr/>
        <p:txBody>
          <a:bodyPr/>
          <a:lstStyle/>
          <a:p>
            <a:fld id="{9FA44588-2E9F-D04B-B74E-A76CBE010103}" type="datetimeFigureOut">
              <a:rPr lang="en-VN" smtClean="0"/>
              <a:t>10/22/20</a:t>
            </a:fld>
            <a:endParaRPr lang="en-VN"/>
          </a:p>
        </p:txBody>
      </p:sp>
      <p:sp>
        <p:nvSpPr>
          <p:cNvPr id="6" name="Footer Placeholder 5">
            <a:extLst>
              <a:ext uri="{FF2B5EF4-FFF2-40B4-BE49-F238E27FC236}">
                <a16:creationId xmlns:a16="http://schemas.microsoft.com/office/drawing/2014/main" id="{BAAA04A4-88B4-0C47-A270-0050FEE0078A}"/>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0DA9CCCE-82E0-FC44-8C82-45298663762B}"/>
              </a:ext>
            </a:extLst>
          </p:cNvPr>
          <p:cNvSpPr>
            <a:spLocks noGrp="1"/>
          </p:cNvSpPr>
          <p:nvPr>
            <p:ph type="sldNum" sz="quarter" idx="12"/>
          </p:nvPr>
        </p:nvSpPr>
        <p:spPr/>
        <p:txBody>
          <a:bodyPr/>
          <a:lstStyle/>
          <a:p>
            <a:fld id="{E9037B73-0633-3D4F-8BA1-030D25912105}" type="slidenum">
              <a:rPr lang="en-VN" smtClean="0"/>
              <a:t>‹#›</a:t>
            </a:fld>
            <a:endParaRPr lang="en-VN"/>
          </a:p>
        </p:txBody>
      </p:sp>
    </p:spTree>
    <p:extLst>
      <p:ext uri="{BB962C8B-B14F-4D97-AF65-F5344CB8AC3E}">
        <p14:creationId xmlns:p14="http://schemas.microsoft.com/office/powerpoint/2010/main" val="3415395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87E4F-3017-DD4F-BBEA-A19925ECFAC0}"/>
              </a:ext>
            </a:extLst>
          </p:cNvPr>
          <p:cNvSpPr>
            <a:spLocks noGrp="1"/>
          </p:cNvSpPr>
          <p:nvPr>
            <p:ph type="title"/>
          </p:nvPr>
        </p:nvSpPr>
        <p:spPr>
          <a:xfrm>
            <a:off x="839788" y="365125"/>
            <a:ext cx="10515600" cy="1325563"/>
          </a:xfrm>
        </p:spPr>
        <p:txBody>
          <a:bodyPr/>
          <a:lstStyle/>
          <a:p>
            <a:r>
              <a:rPr lang="en-US"/>
              <a:t>Click to edit Master title style</a:t>
            </a:r>
            <a:endParaRPr lang="en-VN"/>
          </a:p>
        </p:txBody>
      </p:sp>
      <p:sp>
        <p:nvSpPr>
          <p:cNvPr id="3" name="Text Placeholder 2">
            <a:extLst>
              <a:ext uri="{FF2B5EF4-FFF2-40B4-BE49-F238E27FC236}">
                <a16:creationId xmlns:a16="http://schemas.microsoft.com/office/drawing/2014/main" id="{A6270A20-F0A4-C349-816B-0C18A3BE61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0601BB-6245-084E-BCC4-2B7755F076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Text Placeholder 4">
            <a:extLst>
              <a:ext uri="{FF2B5EF4-FFF2-40B4-BE49-F238E27FC236}">
                <a16:creationId xmlns:a16="http://schemas.microsoft.com/office/drawing/2014/main" id="{FC5C15F2-9574-C049-9806-EECB6F00A5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2A1B0E7-B3F0-0B47-96F3-A4F9F99C1E7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7" name="Date Placeholder 6">
            <a:extLst>
              <a:ext uri="{FF2B5EF4-FFF2-40B4-BE49-F238E27FC236}">
                <a16:creationId xmlns:a16="http://schemas.microsoft.com/office/drawing/2014/main" id="{1AA69BA0-0A19-304A-AEF7-FC9CF5972244}"/>
              </a:ext>
            </a:extLst>
          </p:cNvPr>
          <p:cNvSpPr>
            <a:spLocks noGrp="1"/>
          </p:cNvSpPr>
          <p:nvPr>
            <p:ph type="dt" sz="half" idx="10"/>
          </p:nvPr>
        </p:nvSpPr>
        <p:spPr/>
        <p:txBody>
          <a:bodyPr/>
          <a:lstStyle/>
          <a:p>
            <a:fld id="{9FA44588-2E9F-D04B-B74E-A76CBE010103}" type="datetimeFigureOut">
              <a:rPr lang="en-VN" smtClean="0"/>
              <a:t>10/22/20</a:t>
            </a:fld>
            <a:endParaRPr lang="en-VN"/>
          </a:p>
        </p:txBody>
      </p:sp>
      <p:sp>
        <p:nvSpPr>
          <p:cNvPr id="8" name="Footer Placeholder 7">
            <a:extLst>
              <a:ext uri="{FF2B5EF4-FFF2-40B4-BE49-F238E27FC236}">
                <a16:creationId xmlns:a16="http://schemas.microsoft.com/office/drawing/2014/main" id="{7E6EFE2C-02E6-154E-B36A-85A022C1C7C9}"/>
              </a:ext>
            </a:extLst>
          </p:cNvPr>
          <p:cNvSpPr>
            <a:spLocks noGrp="1"/>
          </p:cNvSpPr>
          <p:nvPr>
            <p:ph type="ftr" sz="quarter" idx="11"/>
          </p:nvPr>
        </p:nvSpPr>
        <p:spPr/>
        <p:txBody>
          <a:bodyPr/>
          <a:lstStyle/>
          <a:p>
            <a:endParaRPr lang="en-VN"/>
          </a:p>
        </p:txBody>
      </p:sp>
      <p:sp>
        <p:nvSpPr>
          <p:cNvPr id="9" name="Slide Number Placeholder 8">
            <a:extLst>
              <a:ext uri="{FF2B5EF4-FFF2-40B4-BE49-F238E27FC236}">
                <a16:creationId xmlns:a16="http://schemas.microsoft.com/office/drawing/2014/main" id="{67C9CC3D-AF7A-6141-B240-344D8FEFE233}"/>
              </a:ext>
            </a:extLst>
          </p:cNvPr>
          <p:cNvSpPr>
            <a:spLocks noGrp="1"/>
          </p:cNvSpPr>
          <p:nvPr>
            <p:ph type="sldNum" sz="quarter" idx="12"/>
          </p:nvPr>
        </p:nvSpPr>
        <p:spPr/>
        <p:txBody>
          <a:bodyPr/>
          <a:lstStyle/>
          <a:p>
            <a:fld id="{E9037B73-0633-3D4F-8BA1-030D25912105}" type="slidenum">
              <a:rPr lang="en-VN" smtClean="0"/>
              <a:t>‹#›</a:t>
            </a:fld>
            <a:endParaRPr lang="en-VN"/>
          </a:p>
        </p:txBody>
      </p:sp>
    </p:spTree>
    <p:extLst>
      <p:ext uri="{BB962C8B-B14F-4D97-AF65-F5344CB8AC3E}">
        <p14:creationId xmlns:p14="http://schemas.microsoft.com/office/powerpoint/2010/main" val="657889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E9011-8460-034E-930F-DDF719DDCD85}"/>
              </a:ext>
            </a:extLst>
          </p:cNvPr>
          <p:cNvSpPr>
            <a:spLocks noGrp="1"/>
          </p:cNvSpPr>
          <p:nvPr>
            <p:ph type="title"/>
          </p:nvPr>
        </p:nvSpPr>
        <p:spPr/>
        <p:txBody>
          <a:bodyPr/>
          <a:lstStyle/>
          <a:p>
            <a:r>
              <a:rPr lang="en-US"/>
              <a:t>Click to edit Master title style</a:t>
            </a:r>
            <a:endParaRPr lang="en-VN"/>
          </a:p>
        </p:txBody>
      </p:sp>
      <p:sp>
        <p:nvSpPr>
          <p:cNvPr id="3" name="Date Placeholder 2">
            <a:extLst>
              <a:ext uri="{FF2B5EF4-FFF2-40B4-BE49-F238E27FC236}">
                <a16:creationId xmlns:a16="http://schemas.microsoft.com/office/drawing/2014/main" id="{0B68F7BF-CDB6-F14F-8EE0-0E00E8D35DF2}"/>
              </a:ext>
            </a:extLst>
          </p:cNvPr>
          <p:cNvSpPr>
            <a:spLocks noGrp="1"/>
          </p:cNvSpPr>
          <p:nvPr>
            <p:ph type="dt" sz="half" idx="10"/>
          </p:nvPr>
        </p:nvSpPr>
        <p:spPr/>
        <p:txBody>
          <a:bodyPr/>
          <a:lstStyle/>
          <a:p>
            <a:fld id="{9FA44588-2E9F-D04B-B74E-A76CBE010103}" type="datetimeFigureOut">
              <a:rPr lang="en-VN" smtClean="0"/>
              <a:t>10/22/20</a:t>
            </a:fld>
            <a:endParaRPr lang="en-VN"/>
          </a:p>
        </p:txBody>
      </p:sp>
      <p:sp>
        <p:nvSpPr>
          <p:cNvPr id="4" name="Footer Placeholder 3">
            <a:extLst>
              <a:ext uri="{FF2B5EF4-FFF2-40B4-BE49-F238E27FC236}">
                <a16:creationId xmlns:a16="http://schemas.microsoft.com/office/drawing/2014/main" id="{E6D718FB-9333-6B49-BAF0-2AC25BDF1454}"/>
              </a:ext>
            </a:extLst>
          </p:cNvPr>
          <p:cNvSpPr>
            <a:spLocks noGrp="1"/>
          </p:cNvSpPr>
          <p:nvPr>
            <p:ph type="ftr" sz="quarter" idx="11"/>
          </p:nvPr>
        </p:nvSpPr>
        <p:spPr/>
        <p:txBody>
          <a:bodyPr/>
          <a:lstStyle/>
          <a:p>
            <a:endParaRPr lang="en-VN"/>
          </a:p>
        </p:txBody>
      </p:sp>
      <p:sp>
        <p:nvSpPr>
          <p:cNvPr id="5" name="Slide Number Placeholder 4">
            <a:extLst>
              <a:ext uri="{FF2B5EF4-FFF2-40B4-BE49-F238E27FC236}">
                <a16:creationId xmlns:a16="http://schemas.microsoft.com/office/drawing/2014/main" id="{6CA0D585-1A3A-F94B-9F3D-AB5E3BF5901E}"/>
              </a:ext>
            </a:extLst>
          </p:cNvPr>
          <p:cNvSpPr>
            <a:spLocks noGrp="1"/>
          </p:cNvSpPr>
          <p:nvPr>
            <p:ph type="sldNum" sz="quarter" idx="12"/>
          </p:nvPr>
        </p:nvSpPr>
        <p:spPr/>
        <p:txBody>
          <a:bodyPr/>
          <a:lstStyle/>
          <a:p>
            <a:fld id="{E9037B73-0633-3D4F-8BA1-030D25912105}" type="slidenum">
              <a:rPr lang="en-VN" smtClean="0"/>
              <a:t>‹#›</a:t>
            </a:fld>
            <a:endParaRPr lang="en-VN"/>
          </a:p>
        </p:txBody>
      </p:sp>
    </p:spTree>
    <p:extLst>
      <p:ext uri="{BB962C8B-B14F-4D97-AF65-F5344CB8AC3E}">
        <p14:creationId xmlns:p14="http://schemas.microsoft.com/office/powerpoint/2010/main" val="2904292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E8C363-ACD8-F24A-B5A1-6140583A5F33}"/>
              </a:ext>
            </a:extLst>
          </p:cNvPr>
          <p:cNvSpPr>
            <a:spLocks noGrp="1"/>
          </p:cNvSpPr>
          <p:nvPr>
            <p:ph type="dt" sz="half" idx="10"/>
          </p:nvPr>
        </p:nvSpPr>
        <p:spPr/>
        <p:txBody>
          <a:bodyPr/>
          <a:lstStyle/>
          <a:p>
            <a:fld id="{9FA44588-2E9F-D04B-B74E-A76CBE010103}" type="datetimeFigureOut">
              <a:rPr lang="en-VN" smtClean="0"/>
              <a:t>10/22/20</a:t>
            </a:fld>
            <a:endParaRPr lang="en-VN"/>
          </a:p>
        </p:txBody>
      </p:sp>
      <p:sp>
        <p:nvSpPr>
          <p:cNvPr id="3" name="Footer Placeholder 2">
            <a:extLst>
              <a:ext uri="{FF2B5EF4-FFF2-40B4-BE49-F238E27FC236}">
                <a16:creationId xmlns:a16="http://schemas.microsoft.com/office/drawing/2014/main" id="{8D92497E-5BA9-6A4F-ABDF-5B5FBA9ED93B}"/>
              </a:ext>
            </a:extLst>
          </p:cNvPr>
          <p:cNvSpPr>
            <a:spLocks noGrp="1"/>
          </p:cNvSpPr>
          <p:nvPr>
            <p:ph type="ftr" sz="quarter" idx="11"/>
          </p:nvPr>
        </p:nvSpPr>
        <p:spPr/>
        <p:txBody>
          <a:bodyPr/>
          <a:lstStyle/>
          <a:p>
            <a:endParaRPr lang="en-VN"/>
          </a:p>
        </p:txBody>
      </p:sp>
      <p:sp>
        <p:nvSpPr>
          <p:cNvPr id="4" name="Slide Number Placeholder 3">
            <a:extLst>
              <a:ext uri="{FF2B5EF4-FFF2-40B4-BE49-F238E27FC236}">
                <a16:creationId xmlns:a16="http://schemas.microsoft.com/office/drawing/2014/main" id="{B651AB94-5D76-F24B-B182-F0875D57A458}"/>
              </a:ext>
            </a:extLst>
          </p:cNvPr>
          <p:cNvSpPr>
            <a:spLocks noGrp="1"/>
          </p:cNvSpPr>
          <p:nvPr>
            <p:ph type="sldNum" sz="quarter" idx="12"/>
          </p:nvPr>
        </p:nvSpPr>
        <p:spPr/>
        <p:txBody>
          <a:bodyPr/>
          <a:lstStyle/>
          <a:p>
            <a:fld id="{E9037B73-0633-3D4F-8BA1-030D25912105}" type="slidenum">
              <a:rPr lang="en-VN" smtClean="0"/>
              <a:t>‹#›</a:t>
            </a:fld>
            <a:endParaRPr lang="en-VN"/>
          </a:p>
        </p:txBody>
      </p:sp>
    </p:spTree>
    <p:extLst>
      <p:ext uri="{BB962C8B-B14F-4D97-AF65-F5344CB8AC3E}">
        <p14:creationId xmlns:p14="http://schemas.microsoft.com/office/powerpoint/2010/main" val="3167791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A47E7-D3EA-AE45-94AB-86DD931717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Content Placeholder 2">
            <a:extLst>
              <a:ext uri="{FF2B5EF4-FFF2-40B4-BE49-F238E27FC236}">
                <a16:creationId xmlns:a16="http://schemas.microsoft.com/office/drawing/2014/main" id="{08963DED-5AB9-E248-A856-A821C33590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Text Placeholder 3">
            <a:extLst>
              <a:ext uri="{FF2B5EF4-FFF2-40B4-BE49-F238E27FC236}">
                <a16:creationId xmlns:a16="http://schemas.microsoft.com/office/drawing/2014/main" id="{9AF43116-750A-5A48-9C07-F16B09F26D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CC7F28-81D6-204E-AF87-24C9E539D972}"/>
              </a:ext>
            </a:extLst>
          </p:cNvPr>
          <p:cNvSpPr>
            <a:spLocks noGrp="1"/>
          </p:cNvSpPr>
          <p:nvPr>
            <p:ph type="dt" sz="half" idx="10"/>
          </p:nvPr>
        </p:nvSpPr>
        <p:spPr/>
        <p:txBody>
          <a:bodyPr/>
          <a:lstStyle/>
          <a:p>
            <a:fld id="{9FA44588-2E9F-D04B-B74E-A76CBE010103}" type="datetimeFigureOut">
              <a:rPr lang="en-VN" smtClean="0"/>
              <a:t>10/22/20</a:t>
            </a:fld>
            <a:endParaRPr lang="en-VN"/>
          </a:p>
        </p:txBody>
      </p:sp>
      <p:sp>
        <p:nvSpPr>
          <p:cNvPr id="6" name="Footer Placeholder 5">
            <a:extLst>
              <a:ext uri="{FF2B5EF4-FFF2-40B4-BE49-F238E27FC236}">
                <a16:creationId xmlns:a16="http://schemas.microsoft.com/office/drawing/2014/main" id="{48EC8CCF-8C3F-C445-A11A-1BDB19906207}"/>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3817129D-243F-4E46-8517-0D8CC96D998E}"/>
              </a:ext>
            </a:extLst>
          </p:cNvPr>
          <p:cNvSpPr>
            <a:spLocks noGrp="1"/>
          </p:cNvSpPr>
          <p:nvPr>
            <p:ph type="sldNum" sz="quarter" idx="12"/>
          </p:nvPr>
        </p:nvSpPr>
        <p:spPr/>
        <p:txBody>
          <a:bodyPr/>
          <a:lstStyle/>
          <a:p>
            <a:fld id="{E9037B73-0633-3D4F-8BA1-030D25912105}" type="slidenum">
              <a:rPr lang="en-VN" smtClean="0"/>
              <a:t>‹#›</a:t>
            </a:fld>
            <a:endParaRPr lang="en-VN"/>
          </a:p>
        </p:txBody>
      </p:sp>
    </p:spTree>
    <p:extLst>
      <p:ext uri="{BB962C8B-B14F-4D97-AF65-F5344CB8AC3E}">
        <p14:creationId xmlns:p14="http://schemas.microsoft.com/office/powerpoint/2010/main" val="2934867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47654-1941-164D-9DB3-BB8B39CD13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Picture Placeholder 2">
            <a:extLst>
              <a:ext uri="{FF2B5EF4-FFF2-40B4-BE49-F238E27FC236}">
                <a16:creationId xmlns:a16="http://schemas.microsoft.com/office/drawing/2014/main" id="{5720FC4A-6D27-3640-9574-BBEEBBA07E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VN"/>
          </a:p>
        </p:txBody>
      </p:sp>
      <p:sp>
        <p:nvSpPr>
          <p:cNvPr id="4" name="Text Placeholder 3">
            <a:extLst>
              <a:ext uri="{FF2B5EF4-FFF2-40B4-BE49-F238E27FC236}">
                <a16:creationId xmlns:a16="http://schemas.microsoft.com/office/drawing/2014/main" id="{51BE6365-F9F9-AE41-BF0F-97AD22044B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8DAFDB-C878-344F-8A9A-B6A196DE43B4}"/>
              </a:ext>
            </a:extLst>
          </p:cNvPr>
          <p:cNvSpPr>
            <a:spLocks noGrp="1"/>
          </p:cNvSpPr>
          <p:nvPr>
            <p:ph type="dt" sz="half" idx="10"/>
          </p:nvPr>
        </p:nvSpPr>
        <p:spPr/>
        <p:txBody>
          <a:bodyPr/>
          <a:lstStyle/>
          <a:p>
            <a:fld id="{9FA44588-2E9F-D04B-B74E-A76CBE010103}" type="datetimeFigureOut">
              <a:rPr lang="en-VN" smtClean="0"/>
              <a:t>10/22/20</a:t>
            </a:fld>
            <a:endParaRPr lang="en-VN"/>
          </a:p>
        </p:txBody>
      </p:sp>
      <p:sp>
        <p:nvSpPr>
          <p:cNvPr id="6" name="Footer Placeholder 5">
            <a:extLst>
              <a:ext uri="{FF2B5EF4-FFF2-40B4-BE49-F238E27FC236}">
                <a16:creationId xmlns:a16="http://schemas.microsoft.com/office/drawing/2014/main" id="{04526758-0681-FF4B-881A-74A3B68E09B6}"/>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4B9A69ED-3532-4445-82F1-329AF6F12D49}"/>
              </a:ext>
            </a:extLst>
          </p:cNvPr>
          <p:cNvSpPr>
            <a:spLocks noGrp="1"/>
          </p:cNvSpPr>
          <p:nvPr>
            <p:ph type="sldNum" sz="quarter" idx="12"/>
          </p:nvPr>
        </p:nvSpPr>
        <p:spPr/>
        <p:txBody>
          <a:bodyPr/>
          <a:lstStyle/>
          <a:p>
            <a:fld id="{E9037B73-0633-3D4F-8BA1-030D25912105}" type="slidenum">
              <a:rPr lang="en-VN" smtClean="0"/>
              <a:t>‹#›</a:t>
            </a:fld>
            <a:endParaRPr lang="en-VN"/>
          </a:p>
        </p:txBody>
      </p:sp>
    </p:spTree>
    <p:extLst>
      <p:ext uri="{BB962C8B-B14F-4D97-AF65-F5344CB8AC3E}">
        <p14:creationId xmlns:p14="http://schemas.microsoft.com/office/powerpoint/2010/main" val="2686168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63C0A5-7AB8-FC4E-B5B1-96F1D880EB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VN"/>
          </a:p>
        </p:txBody>
      </p:sp>
      <p:sp>
        <p:nvSpPr>
          <p:cNvPr id="3" name="Text Placeholder 2">
            <a:extLst>
              <a:ext uri="{FF2B5EF4-FFF2-40B4-BE49-F238E27FC236}">
                <a16:creationId xmlns:a16="http://schemas.microsoft.com/office/drawing/2014/main" id="{FF2E7B9C-29E1-3841-8234-F3BF23AAE3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5FCFFFB5-4B16-424A-860D-2921C4208B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A44588-2E9F-D04B-B74E-A76CBE010103}" type="datetimeFigureOut">
              <a:rPr lang="en-VN" smtClean="0"/>
              <a:t>10/22/20</a:t>
            </a:fld>
            <a:endParaRPr lang="en-VN"/>
          </a:p>
        </p:txBody>
      </p:sp>
      <p:sp>
        <p:nvSpPr>
          <p:cNvPr id="5" name="Footer Placeholder 4">
            <a:extLst>
              <a:ext uri="{FF2B5EF4-FFF2-40B4-BE49-F238E27FC236}">
                <a16:creationId xmlns:a16="http://schemas.microsoft.com/office/drawing/2014/main" id="{710461D0-9911-B04D-B2B6-39C0145D96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VN"/>
          </a:p>
        </p:txBody>
      </p:sp>
      <p:sp>
        <p:nvSpPr>
          <p:cNvPr id="6" name="Slide Number Placeholder 5">
            <a:extLst>
              <a:ext uri="{FF2B5EF4-FFF2-40B4-BE49-F238E27FC236}">
                <a16:creationId xmlns:a16="http://schemas.microsoft.com/office/drawing/2014/main" id="{71C1E850-73AE-D84C-BD4D-16BFC49236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037B73-0633-3D4F-8BA1-030D25912105}" type="slidenum">
              <a:rPr lang="en-VN" smtClean="0"/>
              <a:t>‹#›</a:t>
            </a:fld>
            <a:endParaRPr lang="en-VN"/>
          </a:p>
        </p:txBody>
      </p:sp>
    </p:spTree>
    <p:extLst>
      <p:ext uri="{BB962C8B-B14F-4D97-AF65-F5344CB8AC3E}">
        <p14:creationId xmlns:p14="http://schemas.microsoft.com/office/powerpoint/2010/main" val="42256721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microsoft.com/office/2007/relationships/hdphoto" Target="../media/hdphoto4.wdp"/><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 Id="rId9" Type="http://schemas.openxmlformats.org/officeDocument/2006/relationships/image" Target="../media/image6.jpg"/></Relationships>
</file>

<file path=ppt/slides/_rels/slide4.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jpg"/><Relationship Id="rId7" Type="http://schemas.openxmlformats.org/officeDocument/2006/relationships/image" Target="../media/image12.jpg"/><Relationship Id="rId12" Type="http://schemas.openxmlformats.org/officeDocument/2006/relationships/chart" Target="../charts/chart1.xml"/><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11.jpg"/><Relationship Id="rId11" Type="http://schemas.openxmlformats.org/officeDocument/2006/relationships/image" Target="../media/image16.jpg"/><Relationship Id="rId5" Type="http://schemas.openxmlformats.org/officeDocument/2006/relationships/image" Target="../media/image10.jpg"/><Relationship Id="rId10" Type="http://schemas.openxmlformats.org/officeDocument/2006/relationships/image" Target="../media/image15.jpg"/><Relationship Id="rId4" Type="http://schemas.openxmlformats.org/officeDocument/2006/relationships/image" Target="../media/image9.jpg"/><Relationship Id="rId9" Type="http://schemas.openxmlformats.org/officeDocument/2006/relationships/image" Target="../media/image14.jp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68FD017-6D96-954C-AB7B-92DB0DD41F7A}"/>
              </a:ext>
            </a:extLst>
          </p:cNvPr>
          <p:cNvPicPr>
            <a:picLocks noChangeAspect="1"/>
          </p:cNvPicPr>
          <p:nvPr/>
        </p:nvPicPr>
        <p:blipFill>
          <a:blip r:embed="rId3"/>
          <a:stretch>
            <a:fillRect/>
          </a:stretch>
        </p:blipFill>
        <p:spPr>
          <a:xfrm rot="5400000">
            <a:off x="2780044" y="-2780044"/>
            <a:ext cx="6858000" cy="12418087"/>
          </a:xfrm>
          <a:prstGeom prst="rect">
            <a:avLst/>
          </a:prstGeom>
        </p:spPr>
      </p:pic>
    </p:spTree>
    <p:extLst>
      <p:ext uri="{BB962C8B-B14F-4D97-AF65-F5344CB8AC3E}">
        <p14:creationId xmlns:p14="http://schemas.microsoft.com/office/powerpoint/2010/main" val="905820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llustration De L'icône De La Loupe | Vecteur Gratuite">
            <a:extLst>
              <a:ext uri="{FF2B5EF4-FFF2-40B4-BE49-F238E27FC236}">
                <a16:creationId xmlns:a16="http://schemas.microsoft.com/office/drawing/2014/main" id="{946B087C-1DCE-9D4B-A988-C83F9E2741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233333" y="1392448"/>
            <a:ext cx="1672168" cy="167216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A2C47BD-470D-A14C-8C46-61C365AA7317}"/>
              </a:ext>
            </a:extLst>
          </p:cNvPr>
          <p:cNvSpPr/>
          <p:nvPr/>
        </p:nvSpPr>
        <p:spPr>
          <a:xfrm>
            <a:off x="2700322" y="397855"/>
            <a:ext cx="7027832" cy="7958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600" dirty="0">
                <a:solidFill>
                  <a:srgbClr val="578837"/>
                </a:solidFill>
                <a:latin typeface="Zapfino" panose="03030300040707070C03" pitchFamily="66" charset="77"/>
                <a:cs typeface="Al Nile" pitchFamily="2" charset="-78"/>
              </a:rPr>
              <a:t>“One touch of nature makes the whole world kin.”</a:t>
            </a:r>
            <a:endParaRPr lang="en-VN" sz="1600" dirty="0">
              <a:solidFill>
                <a:srgbClr val="578837"/>
              </a:solidFill>
              <a:latin typeface="Al Nile" pitchFamily="2" charset="-78"/>
              <a:cs typeface="Al Nile" pitchFamily="2" charset="-78"/>
            </a:endParaRPr>
          </a:p>
        </p:txBody>
      </p:sp>
      <p:pic>
        <p:nvPicPr>
          <p:cNvPr id="5" name="Picture 4">
            <a:extLst>
              <a:ext uri="{FF2B5EF4-FFF2-40B4-BE49-F238E27FC236}">
                <a16:creationId xmlns:a16="http://schemas.microsoft.com/office/drawing/2014/main" id="{B05F8E65-E3D1-B94C-B463-8AA8F3782342}"/>
              </a:ext>
            </a:extLst>
          </p:cNvPr>
          <p:cNvPicPr>
            <a:picLocks noChangeAspect="1"/>
          </p:cNvPicPr>
          <p:nvPr/>
        </p:nvPicPr>
        <p:blipFill>
          <a:blip r:embed="rId3"/>
          <a:stretch>
            <a:fillRect/>
          </a:stretch>
        </p:blipFill>
        <p:spPr>
          <a:xfrm>
            <a:off x="1138766" y="3035300"/>
            <a:ext cx="2597150" cy="787400"/>
          </a:xfrm>
          <a:prstGeom prst="rect">
            <a:avLst/>
          </a:prstGeom>
        </p:spPr>
      </p:pic>
      <p:grpSp>
        <p:nvGrpSpPr>
          <p:cNvPr id="7" name="Group 6">
            <a:extLst>
              <a:ext uri="{FF2B5EF4-FFF2-40B4-BE49-F238E27FC236}">
                <a16:creationId xmlns:a16="http://schemas.microsoft.com/office/drawing/2014/main" id="{C75892E8-A6DF-964A-809E-6C155DC9CFFB}"/>
              </a:ext>
            </a:extLst>
          </p:cNvPr>
          <p:cNvGrpSpPr/>
          <p:nvPr/>
        </p:nvGrpSpPr>
        <p:grpSpPr>
          <a:xfrm>
            <a:off x="9485243" y="384893"/>
            <a:ext cx="1517318" cy="1058233"/>
            <a:chOff x="4603497" y="4056291"/>
            <a:chExt cx="1760471" cy="1227817"/>
          </a:xfrm>
        </p:grpSpPr>
        <p:sp>
          <p:nvSpPr>
            <p:cNvPr id="8" name="Folded Corner 7">
              <a:extLst>
                <a:ext uri="{FF2B5EF4-FFF2-40B4-BE49-F238E27FC236}">
                  <a16:creationId xmlns:a16="http://schemas.microsoft.com/office/drawing/2014/main" id="{5F05D8AB-1638-6348-8F1F-848B6DBFECDF}"/>
                </a:ext>
              </a:extLst>
            </p:cNvPr>
            <p:cNvSpPr/>
            <p:nvPr/>
          </p:nvSpPr>
          <p:spPr>
            <a:xfrm>
              <a:off x="4603499" y="4056291"/>
              <a:ext cx="1760469" cy="1169018"/>
            </a:xfrm>
            <a:prstGeom prst="foldedCorne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9" name="Picture 8" descr="Multiple Choice Icons - Download Free Vector Icons | Noun Project">
              <a:extLst>
                <a:ext uri="{FF2B5EF4-FFF2-40B4-BE49-F238E27FC236}">
                  <a16:creationId xmlns:a16="http://schemas.microsoft.com/office/drawing/2014/main" id="{0FDC50D7-7FB9-E641-B71D-7822EC92BF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5335" y="4578171"/>
              <a:ext cx="705937" cy="70593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B5900108-D397-B048-86BC-08E5ABBAD0C0}"/>
                </a:ext>
              </a:extLst>
            </p:cNvPr>
            <p:cNvSpPr/>
            <p:nvPr/>
          </p:nvSpPr>
          <p:spPr>
            <a:xfrm rot="5400000" flipH="1">
              <a:off x="5326300" y="3484696"/>
              <a:ext cx="297088" cy="1742693"/>
            </a:xfrm>
            <a:prstGeom prst="rect">
              <a:avLst/>
            </a:prstGeom>
            <a:no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rtlCol="0" anchor="ctr"/>
            <a:lstStyle/>
            <a:p>
              <a:pPr algn="ctr"/>
              <a:r>
                <a:rPr lang="en-US" sz="1200" b="1" dirty="0">
                  <a:solidFill>
                    <a:schemeClr val="tx1"/>
                  </a:solidFill>
                  <a:latin typeface="Calibri Light" panose="020F0302020204030204" pitchFamily="34" charset="0"/>
                  <a:cs typeface="Calibri Light" panose="020F0302020204030204" pitchFamily="34" charset="0"/>
                </a:rPr>
                <a:t>The planet nearest to the sun is _______</a:t>
              </a:r>
              <a:endParaRPr lang="en-VN" sz="1200" b="1" dirty="0">
                <a:solidFill>
                  <a:schemeClr val="tx1"/>
                </a:solidFill>
                <a:latin typeface="Calibri Light" panose="020F0302020204030204" pitchFamily="34" charset="0"/>
                <a:cs typeface="Calibri Light" panose="020F0302020204030204" pitchFamily="34" charset="0"/>
              </a:endParaRPr>
            </a:p>
          </p:txBody>
        </p:sp>
      </p:grpSp>
      <p:pic>
        <p:nvPicPr>
          <p:cNvPr id="12" name="Picture 11">
            <a:extLst>
              <a:ext uri="{FF2B5EF4-FFF2-40B4-BE49-F238E27FC236}">
                <a16:creationId xmlns:a16="http://schemas.microsoft.com/office/drawing/2014/main" id="{700C116F-4CBF-944F-B343-8AD9695F69CF}"/>
              </a:ext>
            </a:extLst>
          </p:cNvPr>
          <p:cNvPicPr>
            <a:picLocks noChangeAspect="1"/>
          </p:cNvPicPr>
          <p:nvPr/>
        </p:nvPicPr>
        <p:blipFill rotWithShape="1">
          <a:blip r:embed="rId5">
            <a:clrChange>
              <a:clrFrom>
                <a:srgbClr val="FEFFFF"/>
              </a:clrFrom>
              <a:clrTo>
                <a:srgbClr val="FEFFFF">
                  <a:alpha val="0"/>
                </a:srgbClr>
              </a:clrTo>
            </a:clrChange>
          </a:blip>
          <a:srcRect t="4451"/>
          <a:stretch/>
        </p:blipFill>
        <p:spPr>
          <a:xfrm rot="19403150" flipH="1">
            <a:off x="6595305" y="1250329"/>
            <a:ext cx="2268346" cy="2249079"/>
          </a:xfrm>
          <a:prstGeom prst="rect">
            <a:avLst/>
          </a:prstGeom>
        </p:spPr>
      </p:pic>
      <p:sp>
        <p:nvSpPr>
          <p:cNvPr id="4" name="Rectangle 3">
            <a:extLst>
              <a:ext uri="{FF2B5EF4-FFF2-40B4-BE49-F238E27FC236}">
                <a16:creationId xmlns:a16="http://schemas.microsoft.com/office/drawing/2014/main" id="{22AEFF47-9665-A648-93A8-FE1601439ECD}"/>
              </a:ext>
            </a:extLst>
          </p:cNvPr>
          <p:cNvSpPr/>
          <p:nvPr/>
        </p:nvSpPr>
        <p:spPr>
          <a:xfrm>
            <a:off x="4315996" y="4923686"/>
            <a:ext cx="2910721" cy="5418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i="1" dirty="0">
                <a:solidFill>
                  <a:srgbClr val="5C7B4F"/>
                </a:solidFill>
              </a:rPr>
              <a:t>ietTree Guru</a:t>
            </a:r>
          </a:p>
        </p:txBody>
      </p:sp>
      <p:pic>
        <p:nvPicPr>
          <p:cNvPr id="11" name="Picture 10">
            <a:extLst>
              <a:ext uri="{FF2B5EF4-FFF2-40B4-BE49-F238E27FC236}">
                <a16:creationId xmlns:a16="http://schemas.microsoft.com/office/drawing/2014/main" id="{33D30F6C-21FE-4C46-9E4D-13087C66FEF5}"/>
              </a:ext>
            </a:extLst>
          </p:cNvPr>
          <p:cNvPicPr>
            <a:picLocks noChangeAspect="1"/>
          </p:cNvPicPr>
          <p:nvPr/>
        </p:nvPicPr>
        <p:blipFill>
          <a:blip r:embed="rId6">
            <a:clrChange>
              <a:clrFrom>
                <a:srgbClr val="FEFFFF"/>
              </a:clrFrom>
              <a:clrTo>
                <a:srgbClr val="FEFFFF">
                  <a:alpha val="0"/>
                </a:srgbClr>
              </a:clrTo>
            </a:clrChange>
            <a:duotone>
              <a:prstClr val="black"/>
              <a:schemeClr val="accent6">
                <a:tint val="45000"/>
                <a:satMod val="400000"/>
              </a:schemeClr>
            </a:duotone>
            <a:extLst>
              <a:ext uri="{BEBA8EAE-BF5A-486C-A8C5-ECC9F3942E4B}">
                <a14:imgProps xmlns:a14="http://schemas.microsoft.com/office/drawing/2010/main">
                  <a14:imgLayer r:embed="rId7">
                    <a14:imgEffect>
                      <a14:sharpenSoften amount="50000"/>
                    </a14:imgEffect>
                    <a14:imgEffect>
                      <a14:colorTemperature colorTemp="5900"/>
                    </a14:imgEffect>
                    <a14:imgEffect>
                      <a14:saturation sat="0"/>
                    </a14:imgEffect>
                    <a14:imgEffect>
                      <a14:brightnessContrast bright="-18000" contrast="66000"/>
                    </a14:imgEffect>
                  </a14:imgLayer>
                </a14:imgProps>
              </a:ext>
            </a:extLst>
          </a:blip>
          <a:stretch>
            <a:fillRect/>
          </a:stretch>
        </p:blipFill>
        <p:spPr>
          <a:xfrm>
            <a:off x="3940337" y="4498580"/>
            <a:ext cx="923157" cy="930465"/>
          </a:xfrm>
          <a:prstGeom prst="rect">
            <a:avLst/>
          </a:prstGeom>
        </p:spPr>
      </p:pic>
      <p:sp>
        <p:nvSpPr>
          <p:cNvPr id="13" name="Rectangle 12">
            <a:extLst>
              <a:ext uri="{FF2B5EF4-FFF2-40B4-BE49-F238E27FC236}">
                <a16:creationId xmlns:a16="http://schemas.microsoft.com/office/drawing/2014/main" id="{5CDBB168-FAE1-2443-9874-B7FD12C7CF7F}"/>
              </a:ext>
            </a:extLst>
          </p:cNvPr>
          <p:cNvSpPr/>
          <p:nvPr/>
        </p:nvSpPr>
        <p:spPr>
          <a:xfrm>
            <a:off x="4071068" y="5408197"/>
            <a:ext cx="3058767" cy="165667"/>
          </a:xfrm>
          <a:prstGeom prst="rect">
            <a:avLst/>
          </a:prstGeom>
          <a:solidFill>
            <a:srgbClr val="4B644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00" b="1" dirty="0">
                <a:solidFill>
                  <a:schemeClr val="bg1">
                    <a:lumMod val="95000"/>
                  </a:schemeClr>
                </a:solidFill>
                <a:latin typeface="Andale Mono" panose="020B0509000000000004" pitchFamily="49" charset="0"/>
              </a:rPr>
              <a:t>Plant Identification &amp; Quiz Generation</a:t>
            </a:r>
          </a:p>
        </p:txBody>
      </p:sp>
      <p:pic>
        <p:nvPicPr>
          <p:cNvPr id="14" name="Picture 13">
            <a:extLst>
              <a:ext uri="{FF2B5EF4-FFF2-40B4-BE49-F238E27FC236}">
                <a16:creationId xmlns:a16="http://schemas.microsoft.com/office/drawing/2014/main" id="{C1E7D063-E6C5-1641-9BE5-2B17875FCDB0}"/>
              </a:ext>
            </a:extLst>
          </p:cNvPr>
          <p:cNvPicPr>
            <a:picLocks noChangeAspect="1"/>
          </p:cNvPicPr>
          <p:nvPr/>
        </p:nvPicPr>
        <p:blipFill>
          <a:blip r:embed="rId8">
            <a:clrChange>
              <a:clrFrom>
                <a:srgbClr val="FFFFFF"/>
              </a:clrFrom>
              <a:clrTo>
                <a:srgbClr val="FFFFFF">
                  <a:alpha val="0"/>
                </a:srgbClr>
              </a:clrTo>
            </a:clrChange>
          </a:blip>
          <a:stretch>
            <a:fillRect/>
          </a:stretch>
        </p:blipFill>
        <p:spPr>
          <a:xfrm flipH="1">
            <a:off x="7446312" y="3035300"/>
            <a:ext cx="937653" cy="1091088"/>
          </a:xfrm>
          <a:prstGeom prst="rect">
            <a:avLst/>
          </a:prstGeom>
        </p:spPr>
      </p:pic>
    </p:spTree>
    <p:extLst>
      <p:ext uri="{BB962C8B-B14F-4D97-AF65-F5344CB8AC3E}">
        <p14:creationId xmlns:p14="http://schemas.microsoft.com/office/powerpoint/2010/main" val="987086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27AF2D-AD30-CD42-84D6-D2EF59E78B8E}"/>
              </a:ext>
            </a:extLst>
          </p:cNvPr>
          <p:cNvPicPr>
            <a:picLocks noChangeAspect="1"/>
          </p:cNvPicPr>
          <p:nvPr/>
        </p:nvPicPr>
        <p:blipFill>
          <a:blip r:embed="rId3"/>
          <a:stretch>
            <a:fillRect/>
          </a:stretch>
        </p:blipFill>
        <p:spPr>
          <a:xfrm rot="5400000">
            <a:off x="2780044" y="-2780044"/>
            <a:ext cx="6858000" cy="12418087"/>
          </a:xfrm>
          <a:prstGeom prst="rect">
            <a:avLst/>
          </a:prstGeom>
        </p:spPr>
      </p:pic>
      <p:sp>
        <p:nvSpPr>
          <p:cNvPr id="6" name="Rectangle 5">
            <a:extLst>
              <a:ext uri="{FF2B5EF4-FFF2-40B4-BE49-F238E27FC236}">
                <a16:creationId xmlns:a16="http://schemas.microsoft.com/office/drawing/2014/main" id="{11F4DA6F-83E4-CC44-B27D-B42F8DCEBB55}"/>
              </a:ext>
            </a:extLst>
          </p:cNvPr>
          <p:cNvSpPr/>
          <p:nvPr/>
        </p:nvSpPr>
        <p:spPr>
          <a:xfrm>
            <a:off x="3606800" y="1642533"/>
            <a:ext cx="8009466" cy="1176865"/>
          </a:xfrm>
          <a:prstGeom prst="rect">
            <a:avLst/>
          </a:prstGeom>
          <a:solidFill>
            <a:schemeClr val="tx1">
              <a:lumMod val="85000"/>
              <a:lumOff val="1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6600" b="1" dirty="0">
                <a:solidFill>
                  <a:schemeClr val="bg1"/>
                </a:solidFill>
                <a:latin typeface="Andale Mono" panose="020B0509000000000004" pitchFamily="49" charset="0"/>
              </a:rPr>
              <a:t>VietTree Guru</a:t>
            </a:r>
          </a:p>
        </p:txBody>
      </p:sp>
      <p:sp>
        <p:nvSpPr>
          <p:cNvPr id="8" name="Rectangle 7">
            <a:extLst>
              <a:ext uri="{FF2B5EF4-FFF2-40B4-BE49-F238E27FC236}">
                <a16:creationId xmlns:a16="http://schemas.microsoft.com/office/drawing/2014/main" id="{6B44EF7C-9968-9649-B595-1308D8DF4CE1}"/>
              </a:ext>
            </a:extLst>
          </p:cNvPr>
          <p:cNvSpPr/>
          <p:nvPr/>
        </p:nvSpPr>
        <p:spPr>
          <a:xfrm>
            <a:off x="3606800" y="2819398"/>
            <a:ext cx="8009466" cy="423333"/>
          </a:xfrm>
          <a:prstGeom prst="rect">
            <a:avLst/>
          </a:prstGeom>
          <a:solidFill>
            <a:schemeClr val="accent6">
              <a:lumMod val="5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dirty="0">
                <a:solidFill>
                  <a:schemeClr val="bg1"/>
                </a:solidFill>
                <a:latin typeface="Andale Mono" panose="020B0509000000000004" pitchFamily="49" charset="0"/>
              </a:rPr>
              <a:t>Plant Identification &amp; Quiz Generation</a:t>
            </a:r>
          </a:p>
        </p:txBody>
      </p:sp>
    </p:spTree>
    <p:extLst>
      <p:ext uri="{BB962C8B-B14F-4D97-AF65-F5344CB8AC3E}">
        <p14:creationId xmlns:p14="http://schemas.microsoft.com/office/powerpoint/2010/main" val="2795262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3E446A8E-BE4E-3749-B3B0-A85518E5F219}"/>
              </a:ext>
            </a:extLst>
          </p:cNvPr>
          <p:cNvSpPr/>
          <p:nvPr/>
        </p:nvSpPr>
        <p:spPr>
          <a:xfrm>
            <a:off x="4311418" y="2170891"/>
            <a:ext cx="948615" cy="948615"/>
          </a:xfrm>
          <a:prstGeom prst="ellipse">
            <a:avLst/>
          </a:prstGeom>
          <a:solidFill>
            <a:srgbClr val="6195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1" name="Rectangle 10">
            <a:extLst>
              <a:ext uri="{FF2B5EF4-FFF2-40B4-BE49-F238E27FC236}">
                <a16:creationId xmlns:a16="http://schemas.microsoft.com/office/drawing/2014/main" id="{61E683CB-6335-7F41-B2DA-3926EF720689}"/>
              </a:ext>
            </a:extLst>
          </p:cNvPr>
          <p:cNvSpPr/>
          <p:nvPr/>
        </p:nvSpPr>
        <p:spPr>
          <a:xfrm>
            <a:off x="3615269" y="5232053"/>
            <a:ext cx="1681465" cy="9486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VN" dirty="0">
              <a:solidFill>
                <a:schemeClr val="accent6">
                  <a:lumMod val="50000"/>
                </a:schemeClr>
              </a:solidFill>
            </a:endParaRPr>
          </a:p>
        </p:txBody>
      </p:sp>
      <p:sp>
        <p:nvSpPr>
          <p:cNvPr id="17" name="Rectangle 16">
            <a:extLst>
              <a:ext uri="{FF2B5EF4-FFF2-40B4-BE49-F238E27FC236}">
                <a16:creationId xmlns:a16="http://schemas.microsoft.com/office/drawing/2014/main" id="{7785C4F3-E01A-5743-87BD-758164455225}"/>
              </a:ext>
            </a:extLst>
          </p:cNvPr>
          <p:cNvSpPr/>
          <p:nvPr/>
        </p:nvSpPr>
        <p:spPr>
          <a:xfrm>
            <a:off x="5386533" y="2001062"/>
            <a:ext cx="5348486" cy="11768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latin typeface="Helvetica" pitchFamily="2" charset="0"/>
                <a:cs typeface="Calibri" panose="020F0502020204030204" pitchFamily="34" charset="0"/>
              </a:rPr>
              <a:t>A </a:t>
            </a:r>
            <a:r>
              <a:rPr lang="en-US" sz="2000" b="1" dirty="0">
                <a:solidFill>
                  <a:schemeClr val="tx1"/>
                </a:solidFill>
                <a:latin typeface="Helvetica" pitchFamily="2" charset="0"/>
                <a:cs typeface="Calibri" panose="020F0502020204030204" pitchFamily="34" charset="0"/>
              </a:rPr>
              <a:t>plant-identification</a:t>
            </a:r>
            <a:r>
              <a:rPr lang="en-US" sz="2000" dirty="0">
                <a:solidFill>
                  <a:schemeClr val="tx1"/>
                </a:solidFill>
                <a:latin typeface="Helvetica" pitchFamily="2" charset="0"/>
                <a:cs typeface="Calibri" panose="020F0502020204030204" pitchFamily="34" charset="0"/>
              </a:rPr>
              <a:t> app tailor-made  for the Vietnamese ecosystem</a:t>
            </a:r>
          </a:p>
        </p:txBody>
      </p:sp>
      <p:pic>
        <p:nvPicPr>
          <p:cNvPr id="3076" name="Picture 4" descr="Games, grey, quiz icon">
            <a:extLst>
              <a:ext uri="{FF2B5EF4-FFF2-40B4-BE49-F238E27FC236}">
                <a16:creationId xmlns:a16="http://schemas.microsoft.com/office/drawing/2014/main" id="{6B199431-7158-7B41-AAF3-6D23874897D3}"/>
              </a:ext>
            </a:extLst>
          </p:cNvPr>
          <p:cNvPicPr>
            <a:picLocks noChangeAspect="1" noChangeArrowheads="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4314231" y="5345283"/>
            <a:ext cx="945802" cy="94580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DB65CEA2-E357-8544-A719-36D5FEAC31BE}"/>
              </a:ext>
            </a:extLst>
          </p:cNvPr>
          <p:cNvPicPr>
            <a:picLocks noChangeAspect="1"/>
          </p:cNvPicPr>
          <p:nvPr/>
        </p:nvPicPr>
        <p:blipFill>
          <a:blip r:embed="rId5">
            <a:clrChange>
              <a:clrFrom>
                <a:srgbClr val="FFFFFF"/>
              </a:clrFrom>
              <a:clrTo>
                <a:srgbClr val="FFFFFF">
                  <a:alpha val="0"/>
                </a:srgbClr>
              </a:clrTo>
            </a:clrChange>
            <a:lum bright="70000" contrast="-70000"/>
            <a:extLst>
              <a:ext uri="{BEBA8EAE-BF5A-486C-A8C5-ECC9F3942E4B}">
                <a14:imgProps xmlns:a14="http://schemas.microsoft.com/office/drawing/2010/main">
                  <a14:imgLayer r:embed="rId6">
                    <a14:imgEffect>
                      <a14:saturation sat="300000"/>
                    </a14:imgEffect>
                    <a14:imgEffect>
                      <a14:brightnessContrast bright="40000" contrast="20000"/>
                    </a14:imgEffect>
                  </a14:imgLayer>
                </a14:imgProps>
              </a:ext>
            </a:extLst>
          </a:blip>
          <a:stretch>
            <a:fillRect/>
          </a:stretch>
        </p:blipFill>
        <p:spPr>
          <a:xfrm>
            <a:off x="4651266" y="2305091"/>
            <a:ext cx="454566" cy="470396"/>
          </a:xfrm>
          <a:prstGeom prst="rect">
            <a:avLst/>
          </a:prstGeom>
        </p:spPr>
      </p:pic>
      <p:sp>
        <p:nvSpPr>
          <p:cNvPr id="27" name="Rectangle 26">
            <a:extLst>
              <a:ext uri="{FF2B5EF4-FFF2-40B4-BE49-F238E27FC236}">
                <a16:creationId xmlns:a16="http://schemas.microsoft.com/office/drawing/2014/main" id="{F5F8D654-892B-1345-AEB7-87678D273BFF}"/>
              </a:ext>
            </a:extLst>
          </p:cNvPr>
          <p:cNvSpPr/>
          <p:nvPr/>
        </p:nvSpPr>
        <p:spPr>
          <a:xfrm>
            <a:off x="5386533" y="3608465"/>
            <a:ext cx="5348486" cy="11768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latin typeface="Helvetica" pitchFamily="2" charset="0"/>
                <a:cs typeface="Calibri" panose="020F0502020204030204" pitchFamily="34" charset="0"/>
              </a:rPr>
              <a:t>Informative content </a:t>
            </a:r>
            <a:r>
              <a:rPr lang="en-US" sz="2000" dirty="0">
                <a:solidFill>
                  <a:schemeClr val="tx1"/>
                </a:solidFill>
                <a:latin typeface="Helvetica" pitchFamily="2" charset="0"/>
                <a:cs typeface="Calibri" panose="020F0502020204030204" pitchFamily="34" charset="0"/>
              </a:rPr>
              <a:t>from Wikipedia to enrich your knowledge</a:t>
            </a:r>
          </a:p>
        </p:txBody>
      </p:sp>
      <p:sp>
        <p:nvSpPr>
          <p:cNvPr id="28" name="Rectangle 27">
            <a:extLst>
              <a:ext uri="{FF2B5EF4-FFF2-40B4-BE49-F238E27FC236}">
                <a16:creationId xmlns:a16="http://schemas.microsoft.com/office/drawing/2014/main" id="{3768F228-E0C4-6E41-9AC6-7F7E4849D410}"/>
              </a:ext>
            </a:extLst>
          </p:cNvPr>
          <p:cNvSpPr/>
          <p:nvPr/>
        </p:nvSpPr>
        <p:spPr>
          <a:xfrm>
            <a:off x="5386533" y="5215869"/>
            <a:ext cx="5348486" cy="11768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a:solidFill>
                  <a:schemeClr val="tx1"/>
                </a:solidFill>
                <a:latin typeface="Helvetica" pitchFamily="2" charset="0"/>
                <a:cs typeface="Calibri" panose="020F0502020204030204" pitchFamily="34" charset="0"/>
              </a:rPr>
              <a:t>Interactive Quiz </a:t>
            </a:r>
            <a:r>
              <a:rPr lang="en-US" sz="2000" dirty="0">
                <a:solidFill>
                  <a:schemeClr val="tx1"/>
                </a:solidFill>
                <a:latin typeface="Helvetica" pitchFamily="2" charset="0"/>
                <a:cs typeface="Calibri" panose="020F0502020204030204" pitchFamily="34" charset="0"/>
              </a:rPr>
              <a:t>for a fun learning experience</a:t>
            </a:r>
          </a:p>
        </p:txBody>
      </p:sp>
      <p:pic>
        <p:nvPicPr>
          <p:cNvPr id="30" name="Picture 10" descr="Free Icon | Wikipedia logotype of earth puzzle">
            <a:extLst>
              <a:ext uri="{FF2B5EF4-FFF2-40B4-BE49-F238E27FC236}">
                <a16:creationId xmlns:a16="http://schemas.microsoft.com/office/drawing/2014/main" id="{D6C1A0B9-B835-8E45-9C67-D93B3937AE86}"/>
              </a:ext>
            </a:extLst>
          </p:cNvPr>
          <p:cNvPicPr>
            <a:picLocks noChangeAspect="1" noChangeArrowheads="1"/>
          </p:cNvPicPr>
          <p:nvPr/>
        </p:nvPicPr>
        <p:blipFill>
          <a:blip r:embed="rId7">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14231" y="3782979"/>
            <a:ext cx="945803" cy="945803"/>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CB7AD694-32D0-1043-9F99-6482C87C247B}"/>
              </a:ext>
            </a:extLst>
          </p:cNvPr>
          <p:cNvSpPr/>
          <p:nvPr/>
        </p:nvSpPr>
        <p:spPr>
          <a:xfrm>
            <a:off x="3471911" y="532138"/>
            <a:ext cx="8215253" cy="11768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3200" b="1" dirty="0">
                <a:solidFill>
                  <a:srgbClr val="005A00"/>
                </a:solidFill>
                <a:latin typeface="Helvetica" pitchFamily="2" charset="0"/>
                <a:cs typeface="Arial" panose="020B0604020202020204" pitchFamily="34" charset="0"/>
              </a:rPr>
              <a:t>The idea</a:t>
            </a:r>
          </a:p>
        </p:txBody>
      </p:sp>
      <p:pic>
        <p:nvPicPr>
          <p:cNvPr id="3084" name="Picture 12" descr="Magnifying Glass Icon Transparent #65494 - Free Icons Library">
            <a:extLst>
              <a:ext uri="{FF2B5EF4-FFF2-40B4-BE49-F238E27FC236}">
                <a16:creationId xmlns:a16="http://schemas.microsoft.com/office/drawing/2014/main" id="{FBEFF922-4431-924A-8921-C1E4B5AC2565}"/>
              </a:ext>
            </a:extLst>
          </p:cNvPr>
          <p:cNvPicPr>
            <a:picLocks noChangeAspect="1" noChangeArrowheads="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4184451" y="2041603"/>
            <a:ext cx="1202082" cy="113632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169061E-CB72-894E-A202-E379B1E239DB}"/>
              </a:ext>
            </a:extLst>
          </p:cNvPr>
          <p:cNvPicPr>
            <a:picLocks noChangeAspect="1"/>
          </p:cNvPicPr>
          <p:nvPr/>
        </p:nvPicPr>
        <p:blipFill>
          <a:blip r:embed="rId9">
            <a:clrChange>
              <a:clrFrom>
                <a:srgbClr val="DEDDEB"/>
              </a:clrFrom>
              <a:clrTo>
                <a:srgbClr val="DEDDEB">
                  <a:alpha val="0"/>
                </a:srgbClr>
              </a:clrTo>
            </a:clrChange>
          </a:blip>
          <a:stretch>
            <a:fillRect/>
          </a:stretch>
        </p:blipFill>
        <p:spPr>
          <a:xfrm>
            <a:off x="-494439" y="-8567"/>
            <a:ext cx="4572000" cy="6858000"/>
          </a:xfrm>
          <a:prstGeom prst="rect">
            <a:avLst/>
          </a:prstGeom>
        </p:spPr>
      </p:pic>
    </p:spTree>
    <p:extLst>
      <p:ext uri="{BB962C8B-B14F-4D97-AF65-F5344CB8AC3E}">
        <p14:creationId xmlns:p14="http://schemas.microsoft.com/office/powerpoint/2010/main" val="818590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F6DA8309-C246-1B4E-A6E5-1A4698B1E430}"/>
              </a:ext>
            </a:extLst>
          </p:cNvPr>
          <p:cNvSpPr/>
          <p:nvPr/>
        </p:nvSpPr>
        <p:spPr>
          <a:xfrm>
            <a:off x="3471921" y="1673817"/>
            <a:ext cx="7235190" cy="2646723"/>
          </a:xfrm>
          <a:prstGeom prst="rect">
            <a:avLst/>
          </a:prstGeom>
          <a:solidFill>
            <a:schemeClr val="bg1">
              <a:lumMod val="9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600">
              <a:latin typeface="Helvetica" pitchFamily="2" charset="0"/>
            </a:endParaRPr>
          </a:p>
        </p:txBody>
      </p:sp>
      <p:cxnSp>
        <p:nvCxnSpPr>
          <p:cNvPr id="5" name="Straight Connector 4">
            <a:extLst>
              <a:ext uri="{FF2B5EF4-FFF2-40B4-BE49-F238E27FC236}">
                <a16:creationId xmlns:a16="http://schemas.microsoft.com/office/drawing/2014/main" id="{09D017D2-FF09-D84F-9BFC-A5550A67CB34}"/>
              </a:ext>
            </a:extLst>
          </p:cNvPr>
          <p:cNvCxnSpPr>
            <a:cxnSpLocks/>
          </p:cNvCxnSpPr>
          <p:nvPr/>
        </p:nvCxnSpPr>
        <p:spPr>
          <a:xfrm>
            <a:off x="2754682" y="1673817"/>
            <a:ext cx="0" cy="4778928"/>
          </a:xfrm>
          <a:prstGeom prst="line">
            <a:avLst/>
          </a:prstGeom>
          <a:ln w="19050">
            <a:solidFill>
              <a:srgbClr val="005A00"/>
            </a:solidFill>
          </a:ln>
        </p:spPr>
        <p:style>
          <a:lnRef idx="1">
            <a:schemeClr val="dk1"/>
          </a:lnRef>
          <a:fillRef idx="0">
            <a:schemeClr val="dk1"/>
          </a:fillRef>
          <a:effectRef idx="0">
            <a:schemeClr val="dk1"/>
          </a:effectRef>
          <a:fontRef idx="minor">
            <a:schemeClr val="tx1"/>
          </a:fontRef>
        </p:style>
      </p:cxnSp>
      <p:sp>
        <p:nvSpPr>
          <p:cNvPr id="8" name="Rounded Rectangle 7">
            <a:extLst>
              <a:ext uri="{FF2B5EF4-FFF2-40B4-BE49-F238E27FC236}">
                <a16:creationId xmlns:a16="http://schemas.microsoft.com/office/drawing/2014/main" id="{F1E42F57-4358-BF40-AF13-C20852C0BD0F}"/>
              </a:ext>
            </a:extLst>
          </p:cNvPr>
          <p:cNvSpPr/>
          <p:nvPr/>
        </p:nvSpPr>
        <p:spPr>
          <a:xfrm>
            <a:off x="365597" y="1673817"/>
            <a:ext cx="2200186" cy="542441"/>
          </a:xfrm>
          <a:prstGeom prst="roundRect">
            <a:avLst/>
          </a:prstGeom>
          <a:solidFill>
            <a:srgbClr val="005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dirty="0">
                <a:solidFill>
                  <a:schemeClr val="bg1"/>
                </a:solidFill>
                <a:latin typeface="Helvetica" pitchFamily="2" charset="0"/>
                <a:cs typeface="Calibri" panose="020F0502020204030204" pitchFamily="34" charset="0"/>
              </a:rPr>
              <a:t>The Dataset</a:t>
            </a:r>
          </a:p>
        </p:txBody>
      </p:sp>
      <p:sp>
        <p:nvSpPr>
          <p:cNvPr id="11" name="Rounded Rectangle 10">
            <a:extLst>
              <a:ext uri="{FF2B5EF4-FFF2-40B4-BE49-F238E27FC236}">
                <a16:creationId xmlns:a16="http://schemas.microsoft.com/office/drawing/2014/main" id="{0CAF33AD-9CDA-344C-8820-937DFC7DDEBF}"/>
              </a:ext>
            </a:extLst>
          </p:cNvPr>
          <p:cNvSpPr/>
          <p:nvPr/>
        </p:nvSpPr>
        <p:spPr>
          <a:xfrm>
            <a:off x="365596" y="2733813"/>
            <a:ext cx="2200187" cy="542441"/>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dirty="0">
                <a:solidFill>
                  <a:schemeClr val="bg1">
                    <a:lumMod val="85000"/>
                  </a:schemeClr>
                </a:solidFill>
                <a:latin typeface="Helvetica" pitchFamily="2" charset="0"/>
                <a:cs typeface="Calibri" panose="020F0502020204030204" pitchFamily="34" charset="0"/>
              </a:rPr>
              <a:t>Leaf Indetification</a:t>
            </a:r>
          </a:p>
        </p:txBody>
      </p:sp>
      <p:sp>
        <p:nvSpPr>
          <p:cNvPr id="12" name="Rounded Rectangle 11">
            <a:extLst>
              <a:ext uri="{FF2B5EF4-FFF2-40B4-BE49-F238E27FC236}">
                <a16:creationId xmlns:a16="http://schemas.microsoft.com/office/drawing/2014/main" id="{4E3F1451-0CC8-BD44-ADCF-318EB91D40C0}"/>
              </a:ext>
            </a:extLst>
          </p:cNvPr>
          <p:cNvSpPr/>
          <p:nvPr/>
        </p:nvSpPr>
        <p:spPr>
          <a:xfrm>
            <a:off x="365596" y="4853805"/>
            <a:ext cx="2200187" cy="542441"/>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dirty="0">
                <a:solidFill>
                  <a:schemeClr val="bg1">
                    <a:lumMod val="85000"/>
                  </a:schemeClr>
                </a:solidFill>
                <a:latin typeface="Helvetica" pitchFamily="2" charset="0"/>
                <a:cs typeface="Calibri" panose="020F0502020204030204" pitchFamily="34" charset="0"/>
              </a:rPr>
              <a:t>Web-app Demo</a:t>
            </a:r>
          </a:p>
        </p:txBody>
      </p:sp>
      <p:sp>
        <p:nvSpPr>
          <p:cNvPr id="13" name="Rounded Rectangle 12">
            <a:extLst>
              <a:ext uri="{FF2B5EF4-FFF2-40B4-BE49-F238E27FC236}">
                <a16:creationId xmlns:a16="http://schemas.microsoft.com/office/drawing/2014/main" id="{18E79081-066F-7C41-8D4A-411AFC6A3F32}"/>
              </a:ext>
            </a:extLst>
          </p:cNvPr>
          <p:cNvSpPr/>
          <p:nvPr/>
        </p:nvSpPr>
        <p:spPr>
          <a:xfrm>
            <a:off x="365596" y="5913799"/>
            <a:ext cx="2200187" cy="542441"/>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dirty="0">
                <a:solidFill>
                  <a:schemeClr val="bg1">
                    <a:lumMod val="85000"/>
                  </a:schemeClr>
                </a:solidFill>
                <a:latin typeface="Helvetica" pitchFamily="2" charset="0"/>
                <a:cs typeface="Calibri" panose="020F0502020204030204" pitchFamily="34" charset="0"/>
              </a:rPr>
              <a:t>Future work</a:t>
            </a:r>
          </a:p>
        </p:txBody>
      </p:sp>
      <p:grpSp>
        <p:nvGrpSpPr>
          <p:cNvPr id="54" name="Group 53">
            <a:extLst>
              <a:ext uri="{FF2B5EF4-FFF2-40B4-BE49-F238E27FC236}">
                <a16:creationId xmlns:a16="http://schemas.microsoft.com/office/drawing/2014/main" id="{B86F966A-6EDE-8C42-A6D0-0DE7DE0AF6F7}"/>
              </a:ext>
            </a:extLst>
          </p:cNvPr>
          <p:cNvGrpSpPr/>
          <p:nvPr/>
        </p:nvGrpSpPr>
        <p:grpSpPr>
          <a:xfrm>
            <a:off x="3672301" y="1845401"/>
            <a:ext cx="6844916" cy="2303554"/>
            <a:chOff x="3235089" y="1708392"/>
            <a:chExt cx="6844916" cy="2303554"/>
          </a:xfrm>
        </p:grpSpPr>
        <p:pic>
          <p:nvPicPr>
            <p:cNvPr id="18" name="Picture 17">
              <a:extLst>
                <a:ext uri="{FF2B5EF4-FFF2-40B4-BE49-F238E27FC236}">
                  <a16:creationId xmlns:a16="http://schemas.microsoft.com/office/drawing/2014/main" id="{79901933-1E1F-4A45-9E42-DF9666DFE872}"/>
                </a:ext>
              </a:extLst>
            </p:cNvPr>
            <p:cNvPicPr>
              <a:picLocks noChangeAspect="1"/>
            </p:cNvPicPr>
            <p:nvPr/>
          </p:nvPicPr>
          <p:blipFill rotWithShape="1">
            <a:blip r:embed="rId2"/>
            <a:srcRect t="27057" r="13295"/>
            <a:stretch/>
          </p:blipFill>
          <p:spPr>
            <a:xfrm>
              <a:off x="3235089" y="1708392"/>
              <a:ext cx="1263433" cy="708591"/>
            </a:xfrm>
            <a:prstGeom prst="rect">
              <a:avLst/>
            </a:prstGeom>
          </p:spPr>
        </p:pic>
        <p:sp>
          <p:nvSpPr>
            <p:cNvPr id="19" name="Rectangle 18">
              <a:extLst>
                <a:ext uri="{FF2B5EF4-FFF2-40B4-BE49-F238E27FC236}">
                  <a16:creationId xmlns:a16="http://schemas.microsoft.com/office/drawing/2014/main" id="{6FC0456D-E184-5F42-BFB8-8BA759CB6692}"/>
                </a:ext>
              </a:extLst>
            </p:cNvPr>
            <p:cNvSpPr/>
            <p:nvPr/>
          </p:nvSpPr>
          <p:spPr>
            <a:xfrm>
              <a:off x="3235089" y="2417595"/>
              <a:ext cx="1263433" cy="2313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ctr"/>
            <a:lstStyle/>
            <a:p>
              <a:pPr algn="ctr"/>
              <a:r>
                <a:rPr lang="en-US" sz="1100" dirty="0">
                  <a:solidFill>
                    <a:schemeClr val="tx1"/>
                  </a:solidFill>
                  <a:latin typeface="Helvetica" pitchFamily="2" charset="0"/>
                </a:rPr>
                <a:t>Alstonia scholaris</a:t>
              </a:r>
              <a:endParaRPr lang="en-VN" sz="1100" dirty="0">
                <a:solidFill>
                  <a:schemeClr val="tx1"/>
                </a:solidFill>
                <a:latin typeface="Helvetica" pitchFamily="2" charset="0"/>
                <a:cs typeface="Calibri Light" panose="020F0302020204030204" pitchFamily="34" charset="0"/>
              </a:endParaRPr>
            </a:p>
          </p:txBody>
        </p:sp>
        <p:pic>
          <p:nvPicPr>
            <p:cNvPr id="22" name="Picture 21">
              <a:extLst>
                <a:ext uri="{FF2B5EF4-FFF2-40B4-BE49-F238E27FC236}">
                  <a16:creationId xmlns:a16="http://schemas.microsoft.com/office/drawing/2014/main" id="{78BC8C98-CBE8-FC4D-8D57-E9E30CD66698}"/>
                </a:ext>
              </a:extLst>
            </p:cNvPr>
            <p:cNvPicPr>
              <a:picLocks noChangeAspect="1"/>
            </p:cNvPicPr>
            <p:nvPr/>
          </p:nvPicPr>
          <p:blipFill rotWithShape="1">
            <a:blip r:embed="rId3"/>
            <a:srcRect l="10901" t="27532" r="13618" b="8967"/>
            <a:stretch/>
          </p:blipFill>
          <p:spPr>
            <a:xfrm>
              <a:off x="4632000" y="1708392"/>
              <a:ext cx="1263433" cy="708591"/>
            </a:xfrm>
            <a:prstGeom prst="rect">
              <a:avLst/>
            </a:prstGeom>
          </p:spPr>
        </p:pic>
        <p:sp>
          <p:nvSpPr>
            <p:cNvPr id="23" name="Rectangle 22">
              <a:extLst>
                <a:ext uri="{FF2B5EF4-FFF2-40B4-BE49-F238E27FC236}">
                  <a16:creationId xmlns:a16="http://schemas.microsoft.com/office/drawing/2014/main" id="{D04C4EE5-F8EE-E345-864C-92BA12490E24}"/>
                </a:ext>
              </a:extLst>
            </p:cNvPr>
            <p:cNvSpPr/>
            <p:nvPr/>
          </p:nvSpPr>
          <p:spPr>
            <a:xfrm>
              <a:off x="4627717" y="2417593"/>
              <a:ext cx="1263433" cy="2313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Helvetica" pitchFamily="2" charset="0"/>
                </a:rPr>
                <a:t>Arjun</a:t>
              </a:r>
              <a:endParaRPr lang="en-VN" sz="1100" dirty="0">
                <a:solidFill>
                  <a:schemeClr val="tx1"/>
                </a:solidFill>
                <a:latin typeface="Helvetica" pitchFamily="2" charset="0"/>
                <a:cs typeface="Calibri Light" panose="020F0302020204030204" pitchFamily="34" charset="0"/>
              </a:endParaRPr>
            </a:p>
          </p:txBody>
        </p:sp>
        <p:sp>
          <p:nvSpPr>
            <p:cNvPr id="25" name="Rectangle 24">
              <a:extLst>
                <a:ext uri="{FF2B5EF4-FFF2-40B4-BE49-F238E27FC236}">
                  <a16:creationId xmlns:a16="http://schemas.microsoft.com/office/drawing/2014/main" id="{D16BEDBE-55C2-2D43-8B38-48741D32993D}"/>
                </a:ext>
              </a:extLst>
            </p:cNvPr>
            <p:cNvSpPr/>
            <p:nvPr/>
          </p:nvSpPr>
          <p:spPr>
            <a:xfrm>
              <a:off x="6020345" y="2417593"/>
              <a:ext cx="1263433" cy="2313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Helvetica" pitchFamily="2" charset="0"/>
                </a:rPr>
                <a:t>Chinar</a:t>
              </a:r>
              <a:endParaRPr lang="en-VN" sz="1100" dirty="0">
                <a:solidFill>
                  <a:schemeClr val="tx1"/>
                </a:solidFill>
                <a:latin typeface="Helvetica" pitchFamily="2" charset="0"/>
                <a:cs typeface="Calibri Light" panose="020F0302020204030204" pitchFamily="34" charset="0"/>
              </a:endParaRPr>
            </a:p>
          </p:txBody>
        </p:sp>
        <p:sp>
          <p:nvSpPr>
            <p:cNvPr id="26" name="Rectangle 25">
              <a:extLst>
                <a:ext uri="{FF2B5EF4-FFF2-40B4-BE49-F238E27FC236}">
                  <a16:creationId xmlns:a16="http://schemas.microsoft.com/office/drawing/2014/main" id="{F4524B26-216B-0B44-BB64-983551603524}"/>
                </a:ext>
              </a:extLst>
            </p:cNvPr>
            <p:cNvSpPr/>
            <p:nvPr/>
          </p:nvSpPr>
          <p:spPr>
            <a:xfrm>
              <a:off x="7412973" y="2417593"/>
              <a:ext cx="1263433" cy="2313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Helvetica" pitchFamily="2" charset="0"/>
                </a:rPr>
                <a:t>Guava</a:t>
              </a:r>
              <a:endParaRPr lang="en-VN" sz="1100" dirty="0">
                <a:solidFill>
                  <a:schemeClr val="tx1"/>
                </a:solidFill>
                <a:latin typeface="Helvetica" pitchFamily="2" charset="0"/>
                <a:cs typeface="Calibri Light" panose="020F0302020204030204" pitchFamily="34" charset="0"/>
              </a:endParaRPr>
            </a:p>
          </p:txBody>
        </p:sp>
        <p:sp>
          <p:nvSpPr>
            <p:cNvPr id="27" name="Rectangle 26">
              <a:extLst>
                <a:ext uri="{FF2B5EF4-FFF2-40B4-BE49-F238E27FC236}">
                  <a16:creationId xmlns:a16="http://schemas.microsoft.com/office/drawing/2014/main" id="{3AB08050-589D-5149-937B-540B3444DB3E}"/>
                </a:ext>
              </a:extLst>
            </p:cNvPr>
            <p:cNvSpPr/>
            <p:nvPr/>
          </p:nvSpPr>
          <p:spPr>
            <a:xfrm>
              <a:off x="8805601" y="2417593"/>
              <a:ext cx="1263433" cy="2313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Helvetica" pitchFamily="2" charset="0"/>
                </a:rPr>
                <a:t>Jamun</a:t>
              </a:r>
              <a:endParaRPr lang="en-VN" sz="1100" dirty="0">
                <a:solidFill>
                  <a:schemeClr val="tx1"/>
                </a:solidFill>
                <a:latin typeface="Helvetica" pitchFamily="2" charset="0"/>
                <a:cs typeface="Calibri Light" panose="020F0302020204030204" pitchFamily="34" charset="0"/>
              </a:endParaRPr>
            </a:p>
          </p:txBody>
        </p:sp>
        <p:pic>
          <p:nvPicPr>
            <p:cNvPr id="29" name="Picture 28">
              <a:extLst>
                <a:ext uri="{FF2B5EF4-FFF2-40B4-BE49-F238E27FC236}">
                  <a16:creationId xmlns:a16="http://schemas.microsoft.com/office/drawing/2014/main" id="{7E7DA24D-8E75-2743-A58C-91461A6E205E}"/>
                </a:ext>
              </a:extLst>
            </p:cNvPr>
            <p:cNvPicPr>
              <a:picLocks noChangeAspect="1"/>
            </p:cNvPicPr>
            <p:nvPr/>
          </p:nvPicPr>
          <p:blipFill>
            <a:blip r:embed="rId4"/>
            <a:stretch>
              <a:fillRect/>
            </a:stretch>
          </p:blipFill>
          <p:spPr>
            <a:xfrm>
              <a:off x="6028911" y="1708392"/>
              <a:ext cx="1263433" cy="709200"/>
            </a:xfrm>
            <a:prstGeom prst="rect">
              <a:avLst/>
            </a:prstGeom>
          </p:spPr>
        </p:pic>
        <p:pic>
          <p:nvPicPr>
            <p:cNvPr id="33" name="Picture 32">
              <a:extLst>
                <a:ext uri="{FF2B5EF4-FFF2-40B4-BE49-F238E27FC236}">
                  <a16:creationId xmlns:a16="http://schemas.microsoft.com/office/drawing/2014/main" id="{460EE6D4-F413-2C43-9564-12EBC16DC301}"/>
                </a:ext>
              </a:extLst>
            </p:cNvPr>
            <p:cNvPicPr>
              <a:picLocks noChangeAspect="1"/>
            </p:cNvPicPr>
            <p:nvPr/>
          </p:nvPicPr>
          <p:blipFill rotWithShape="1">
            <a:blip r:embed="rId5"/>
            <a:srcRect l="1" t="17361" r="2331"/>
            <a:stretch/>
          </p:blipFill>
          <p:spPr>
            <a:xfrm>
              <a:off x="7425822" y="1708392"/>
              <a:ext cx="1257271" cy="709200"/>
            </a:xfrm>
            <a:prstGeom prst="rect">
              <a:avLst/>
            </a:prstGeom>
          </p:spPr>
        </p:pic>
        <p:pic>
          <p:nvPicPr>
            <p:cNvPr id="36" name="Picture 35">
              <a:extLst>
                <a:ext uri="{FF2B5EF4-FFF2-40B4-BE49-F238E27FC236}">
                  <a16:creationId xmlns:a16="http://schemas.microsoft.com/office/drawing/2014/main" id="{AFA8E3FC-3EAC-8342-AD80-6002E49F58EA}"/>
                </a:ext>
              </a:extLst>
            </p:cNvPr>
            <p:cNvPicPr>
              <a:picLocks noChangeAspect="1"/>
            </p:cNvPicPr>
            <p:nvPr/>
          </p:nvPicPr>
          <p:blipFill rotWithShape="1">
            <a:blip r:embed="rId6"/>
            <a:srcRect t="15063"/>
            <a:stretch/>
          </p:blipFill>
          <p:spPr>
            <a:xfrm>
              <a:off x="8816572" y="1708392"/>
              <a:ext cx="1252462" cy="709200"/>
            </a:xfrm>
            <a:prstGeom prst="rect">
              <a:avLst/>
            </a:prstGeom>
          </p:spPr>
        </p:pic>
        <p:sp>
          <p:nvSpPr>
            <p:cNvPr id="37" name="Rectangle 36">
              <a:extLst>
                <a:ext uri="{FF2B5EF4-FFF2-40B4-BE49-F238E27FC236}">
                  <a16:creationId xmlns:a16="http://schemas.microsoft.com/office/drawing/2014/main" id="{8E55551B-5D9D-5B49-B394-44B5E0C82EED}"/>
                </a:ext>
              </a:extLst>
            </p:cNvPr>
            <p:cNvSpPr/>
            <p:nvPr/>
          </p:nvSpPr>
          <p:spPr>
            <a:xfrm>
              <a:off x="3235089" y="3780608"/>
              <a:ext cx="1263433" cy="2313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Helvetica" pitchFamily="2" charset="0"/>
                </a:rPr>
                <a:t>Jatropha</a:t>
              </a:r>
              <a:endParaRPr lang="en-VN" sz="1100" dirty="0">
                <a:solidFill>
                  <a:schemeClr val="tx1"/>
                </a:solidFill>
                <a:latin typeface="Helvetica" pitchFamily="2" charset="0"/>
                <a:cs typeface="Calibri Light" panose="020F0302020204030204" pitchFamily="34" charset="0"/>
              </a:endParaRPr>
            </a:p>
          </p:txBody>
        </p:sp>
        <p:sp>
          <p:nvSpPr>
            <p:cNvPr id="38" name="Rectangle 37">
              <a:extLst>
                <a:ext uri="{FF2B5EF4-FFF2-40B4-BE49-F238E27FC236}">
                  <a16:creationId xmlns:a16="http://schemas.microsoft.com/office/drawing/2014/main" id="{71090E25-4C5F-3D4F-BDC4-79CC0FB9E23A}"/>
                </a:ext>
              </a:extLst>
            </p:cNvPr>
            <p:cNvSpPr/>
            <p:nvPr/>
          </p:nvSpPr>
          <p:spPr>
            <a:xfrm>
              <a:off x="4630460" y="3780606"/>
              <a:ext cx="1263433" cy="2313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Helvetica" pitchFamily="2" charset="0"/>
                </a:rPr>
                <a:t>Lemon</a:t>
              </a:r>
              <a:endParaRPr lang="en-VN" sz="1100" dirty="0">
                <a:solidFill>
                  <a:schemeClr val="tx1"/>
                </a:solidFill>
                <a:latin typeface="Helvetica" pitchFamily="2" charset="0"/>
                <a:cs typeface="Calibri Light" panose="020F0302020204030204" pitchFamily="34" charset="0"/>
              </a:endParaRPr>
            </a:p>
          </p:txBody>
        </p:sp>
        <p:sp>
          <p:nvSpPr>
            <p:cNvPr id="39" name="Rectangle 38">
              <a:extLst>
                <a:ext uri="{FF2B5EF4-FFF2-40B4-BE49-F238E27FC236}">
                  <a16:creationId xmlns:a16="http://schemas.microsoft.com/office/drawing/2014/main" id="{5A95BE7E-EA49-9D41-9676-85771E26F442}"/>
                </a:ext>
              </a:extLst>
            </p:cNvPr>
            <p:cNvSpPr/>
            <p:nvPr/>
          </p:nvSpPr>
          <p:spPr>
            <a:xfrm>
              <a:off x="6025831" y="3780606"/>
              <a:ext cx="1263433" cy="2313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Helvetica" pitchFamily="2" charset="0"/>
                </a:rPr>
                <a:t>Mango</a:t>
              </a:r>
              <a:endParaRPr lang="en-VN" sz="1100" dirty="0">
                <a:solidFill>
                  <a:schemeClr val="tx1"/>
                </a:solidFill>
                <a:latin typeface="Helvetica" pitchFamily="2" charset="0"/>
                <a:cs typeface="Calibri Light" panose="020F0302020204030204" pitchFamily="34" charset="0"/>
              </a:endParaRPr>
            </a:p>
          </p:txBody>
        </p:sp>
        <p:sp>
          <p:nvSpPr>
            <p:cNvPr id="40" name="Rectangle 39">
              <a:extLst>
                <a:ext uri="{FF2B5EF4-FFF2-40B4-BE49-F238E27FC236}">
                  <a16:creationId xmlns:a16="http://schemas.microsoft.com/office/drawing/2014/main" id="{F8E6C2D9-9FCB-ED4F-8B08-D2D6BB58028C}"/>
                </a:ext>
              </a:extLst>
            </p:cNvPr>
            <p:cNvSpPr/>
            <p:nvPr/>
          </p:nvSpPr>
          <p:spPr>
            <a:xfrm>
              <a:off x="7421202" y="3780606"/>
              <a:ext cx="1263433" cy="2313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Helvetica" pitchFamily="2" charset="0"/>
                </a:rPr>
                <a:t>Pomegranate</a:t>
              </a:r>
              <a:endParaRPr lang="en-VN" sz="1100" dirty="0">
                <a:solidFill>
                  <a:schemeClr val="tx1"/>
                </a:solidFill>
                <a:latin typeface="Helvetica" pitchFamily="2" charset="0"/>
                <a:cs typeface="Calibri Light" panose="020F0302020204030204" pitchFamily="34" charset="0"/>
              </a:endParaRPr>
            </a:p>
          </p:txBody>
        </p:sp>
        <p:sp>
          <p:nvSpPr>
            <p:cNvPr id="41" name="Rectangle 40">
              <a:extLst>
                <a:ext uri="{FF2B5EF4-FFF2-40B4-BE49-F238E27FC236}">
                  <a16:creationId xmlns:a16="http://schemas.microsoft.com/office/drawing/2014/main" id="{47A8A3D0-D339-6D42-875F-DD66DA61D1C9}"/>
                </a:ext>
              </a:extLst>
            </p:cNvPr>
            <p:cNvSpPr/>
            <p:nvPr/>
          </p:nvSpPr>
          <p:spPr>
            <a:xfrm>
              <a:off x="8816572" y="3780606"/>
              <a:ext cx="1263433" cy="2313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100" dirty="0">
                  <a:solidFill>
                    <a:schemeClr val="tx1"/>
                  </a:solidFill>
                  <a:latin typeface="Helvetica" pitchFamily="2" charset="0"/>
                </a:rPr>
                <a:t>Pongamia Pinnata</a:t>
              </a:r>
              <a:endParaRPr lang="en-VN" sz="1100" dirty="0">
                <a:solidFill>
                  <a:schemeClr val="tx1"/>
                </a:solidFill>
                <a:latin typeface="Helvetica" pitchFamily="2" charset="0"/>
                <a:cs typeface="Calibri Light" panose="020F0302020204030204" pitchFamily="34" charset="0"/>
              </a:endParaRPr>
            </a:p>
          </p:txBody>
        </p:sp>
        <p:pic>
          <p:nvPicPr>
            <p:cNvPr id="43" name="Picture 42">
              <a:extLst>
                <a:ext uri="{FF2B5EF4-FFF2-40B4-BE49-F238E27FC236}">
                  <a16:creationId xmlns:a16="http://schemas.microsoft.com/office/drawing/2014/main" id="{7EA733E1-B143-6348-829A-48D6E139F6FE}"/>
                </a:ext>
              </a:extLst>
            </p:cNvPr>
            <p:cNvPicPr>
              <a:picLocks noChangeAspect="1"/>
            </p:cNvPicPr>
            <p:nvPr/>
          </p:nvPicPr>
          <p:blipFill rotWithShape="1">
            <a:blip r:embed="rId7"/>
            <a:srcRect b="14770"/>
            <a:stretch/>
          </p:blipFill>
          <p:spPr>
            <a:xfrm>
              <a:off x="3235089" y="3066856"/>
              <a:ext cx="1247082" cy="708591"/>
            </a:xfrm>
            <a:prstGeom prst="rect">
              <a:avLst/>
            </a:prstGeom>
          </p:spPr>
        </p:pic>
        <p:pic>
          <p:nvPicPr>
            <p:cNvPr id="46" name="Picture 45">
              <a:extLst>
                <a:ext uri="{FF2B5EF4-FFF2-40B4-BE49-F238E27FC236}">
                  <a16:creationId xmlns:a16="http://schemas.microsoft.com/office/drawing/2014/main" id="{9462389E-6AF7-8943-9B9A-A54031C6ED47}"/>
                </a:ext>
              </a:extLst>
            </p:cNvPr>
            <p:cNvPicPr>
              <a:picLocks noChangeAspect="1"/>
            </p:cNvPicPr>
            <p:nvPr/>
          </p:nvPicPr>
          <p:blipFill rotWithShape="1">
            <a:blip r:embed="rId8"/>
            <a:srcRect t="15873"/>
            <a:stretch/>
          </p:blipFill>
          <p:spPr>
            <a:xfrm>
              <a:off x="4619740" y="3052815"/>
              <a:ext cx="1263429" cy="708592"/>
            </a:xfrm>
            <a:prstGeom prst="rect">
              <a:avLst/>
            </a:prstGeom>
          </p:spPr>
        </p:pic>
        <p:pic>
          <p:nvPicPr>
            <p:cNvPr id="48" name="Picture 47">
              <a:extLst>
                <a:ext uri="{FF2B5EF4-FFF2-40B4-BE49-F238E27FC236}">
                  <a16:creationId xmlns:a16="http://schemas.microsoft.com/office/drawing/2014/main" id="{5B5B6426-9D74-0E45-A77C-B14B4F935826}"/>
                </a:ext>
              </a:extLst>
            </p:cNvPr>
            <p:cNvPicPr>
              <a:picLocks noChangeAspect="1"/>
            </p:cNvPicPr>
            <p:nvPr/>
          </p:nvPicPr>
          <p:blipFill rotWithShape="1">
            <a:blip r:embed="rId9"/>
            <a:srcRect t="15800"/>
            <a:stretch/>
          </p:blipFill>
          <p:spPr>
            <a:xfrm>
              <a:off x="6020739" y="3052207"/>
              <a:ext cx="1263425" cy="709200"/>
            </a:xfrm>
            <a:prstGeom prst="rect">
              <a:avLst/>
            </a:prstGeom>
          </p:spPr>
        </p:pic>
        <p:pic>
          <p:nvPicPr>
            <p:cNvPr id="50" name="Picture 49">
              <a:extLst>
                <a:ext uri="{FF2B5EF4-FFF2-40B4-BE49-F238E27FC236}">
                  <a16:creationId xmlns:a16="http://schemas.microsoft.com/office/drawing/2014/main" id="{F0A52C42-FC4D-8246-BCD2-9FFADABD55EB}"/>
                </a:ext>
              </a:extLst>
            </p:cNvPr>
            <p:cNvPicPr>
              <a:picLocks noChangeAspect="1"/>
            </p:cNvPicPr>
            <p:nvPr/>
          </p:nvPicPr>
          <p:blipFill rotWithShape="1">
            <a:blip r:embed="rId10"/>
            <a:srcRect l="23384" t="40401" r="30896" b="20391"/>
            <a:stretch/>
          </p:blipFill>
          <p:spPr>
            <a:xfrm>
              <a:off x="7421733" y="3052207"/>
              <a:ext cx="1257269" cy="718800"/>
            </a:xfrm>
            <a:prstGeom prst="rect">
              <a:avLst/>
            </a:prstGeom>
          </p:spPr>
        </p:pic>
        <p:pic>
          <p:nvPicPr>
            <p:cNvPr id="52" name="Picture 51">
              <a:extLst>
                <a:ext uri="{FF2B5EF4-FFF2-40B4-BE49-F238E27FC236}">
                  <a16:creationId xmlns:a16="http://schemas.microsoft.com/office/drawing/2014/main" id="{30527F86-A28F-C545-9A23-82447FBFB4FA}"/>
                </a:ext>
              </a:extLst>
            </p:cNvPr>
            <p:cNvPicPr>
              <a:picLocks noChangeAspect="1"/>
            </p:cNvPicPr>
            <p:nvPr/>
          </p:nvPicPr>
          <p:blipFill rotWithShape="1">
            <a:blip r:embed="rId11"/>
            <a:srcRect t="13098"/>
            <a:stretch/>
          </p:blipFill>
          <p:spPr>
            <a:xfrm>
              <a:off x="8816572" y="3052207"/>
              <a:ext cx="1257269" cy="728398"/>
            </a:xfrm>
            <a:prstGeom prst="rect">
              <a:avLst/>
            </a:prstGeom>
          </p:spPr>
        </p:pic>
      </p:grpSp>
      <p:sp>
        <p:nvSpPr>
          <p:cNvPr id="57" name="Rectangle 56">
            <a:extLst>
              <a:ext uri="{FF2B5EF4-FFF2-40B4-BE49-F238E27FC236}">
                <a16:creationId xmlns:a16="http://schemas.microsoft.com/office/drawing/2014/main" id="{81A19051-3EC5-9749-BD5F-36E1B76E4DDA}"/>
              </a:ext>
            </a:extLst>
          </p:cNvPr>
          <p:cNvSpPr/>
          <p:nvPr/>
        </p:nvSpPr>
        <p:spPr>
          <a:xfrm>
            <a:off x="3471921" y="4401083"/>
            <a:ext cx="7235187" cy="2051662"/>
          </a:xfrm>
          <a:prstGeom prst="rect">
            <a:avLst/>
          </a:prstGeom>
          <a:solidFill>
            <a:schemeClr val="bg1">
              <a:lumMod val="9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600">
              <a:latin typeface="Helvetica" pitchFamily="2" charset="0"/>
            </a:endParaRPr>
          </a:p>
        </p:txBody>
      </p:sp>
      <p:graphicFrame>
        <p:nvGraphicFramePr>
          <p:cNvPr id="60" name="Chart 59">
            <a:extLst>
              <a:ext uri="{FF2B5EF4-FFF2-40B4-BE49-F238E27FC236}">
                <a16:creationId xmlns:a16="http://schemas.microsoft.com/office/drawing/2014/main" id="{92758D33-F9D0-D543-9846-934DEF5A31A7}"/>
              </a:ext>
            </a:extLst>
          </p:cNvPr>
          <p:cNvGraphicFramePr/>
          <p:nvPr>
            <p:extLst>
              <p:ext uri="{D42A27DB-BD31-4B8C-83A1-F6EECF244321}">
                <p14:modId xmlns:p14="http://schemas.microsoft.com/office/powerpoint/2010/main" val="15276625"/>
              </p:ext>
            </p:extLst>
          </p:nvPr>
        </p:nvGraphicFramePr>
        <p:xfrm>
          <a:off x="3426250" y="4401083"/>
          <a:ext cx="7006852" cy="2051662"/>
        </p:xfrm>
        <a:graphic>
          <a:graphicData uri="http://schemas.openxmlformats.org/drawingml/2006/chart">
            <c:chart xmlns:c="http://schemas.openxmlformats.org/drawingml/2006/chart" xmlns:r="http://schemas.openxmlformats.org/officeDocument/2006/relationships" r:id="rId12"/>
          </a:graphicData>
        </a:graphic>
      </p:graphicFrame>
      <p:sp>
        <p:nvSpPr>
          <p:cNvPr id="64" name="Rounded Rectangle 63">
            <a:extLst>
              <a:ext uri="{FF2B5EF4-FFF2-40B4-BE49-F238E27FC236}">
                <a16:creationId xmlns:a16="http://schemas.microsoft.com/office/drawing/2014/main" id="{6C3C4A37-5A41-CD4B-8A40-3BE0FC90B560}"/>
              </a:ext>
            </a:extLst>
          </p:cNvPr>
          <p:cNvSpPr/>
          <p:nvPr/>
        </p:nvSpPr>
        <p:spPr>
          <a:xfrm>
            <a:off x="365596" y="3793809"/>
            <a:ext cx="2200187" cy="542441"/>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dirty="0">
                <a:solidFill>
                  <a:schemeClr val="bg1">
                    <a:lumMod val="85000"/>
                  </a:schemeClr>
                </a:solidFill>
                <a:latin typeface="Helvetica" pitchFamily="2" charset="0"/>
                <a:cs typeface="Calibri" panose="020F0502020204030204" pitchFamily="34" charset="0"/>
              </a:rPr>
              <a:t>Quiz Generation</a:t>
            </a:r>
          </a:p>
        </p:txBody>
      </p:sp>
      <p:sp>
        <p:nvSpPr>
          <p:cNvPr id="70" name="Rectangle 69">
            <a:extLst>
              <a:ext uri="{FF2B5EF4-FFF2-40B4-BE49-F238E27FC236}">
                <a16:creationId xmlns:a16="http://schemas.microsoft.com/office/drawing/2014/main" id="{911E8535-9264-884B-8C6D-62B2AF041FFD}"/>
              </a:ext>
            </a:extLst>
          </p:cNvPr>
          <p:cNvSpPr/>
          <p:nvPr/>
        </p:nvSpPr>
        <p:spPr>
          <a:xfrm>
            <a:off x="3471912" y="532138"/>
            <a:ext cx="7235188" cy="11768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2800" b="1" dirty="0">
                <a:solidFill>
                  <a:srgbClr val="005A00"/>
                </a:solidFill>
                <a:latin typeface="Helvetica" pitchFamily="2" charset="0"/>
                <a:cs typeface="Arial" panose="020B0604020202020204" pitchFamily="34" charset="0"/>
              </a:rPr>
              <a:t>The Dataset</a:t>
            </a:r>
          </a:p>
        </p:txBody>
      </p:sp>
      <p:sp>
        <p:nvSpPr>
          <p:cNvPr id="74" name="Rectangle 73">
            <a:extLst>
              <a:ext uri="{FF2B5EF4-FFF2-40B4-BE49-F238E27FC236}">
                <a16:creationId xmlns:a16="http://schemas.microsoft.com/office/drawing/2014/main" id="{7CA164BC-4A43-9348-AA1D-283497252904}"/>
              </a:ext>
            </a:extLst>
          </p:cNvPr>
          <p:cNvSpPr/>
          <p:nvPr/>
        </p:nvSpPr>
        <p:spPr>
          <a:xfrm>
            <a:off x="1" y="1"/>
            <a:ext cx="12192000" cy="481778"/>
          </a:xfrm>
          <a:prstGeom prst="rect">
            <a:avLst/>
          </a:prstGeom>
          <a:solidFill>
            <a:srgbClr val="005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solidFill>
                <a:schemeClr val="bg1"/>
              </a:solidFill>
              <a:latin typeface="Helvetica" pitchFamily="2" charset="0"/>
              <a:cs typeface="Calibri" panose="020F0502020204030204" pitchFamily="34" charset="0"/>
            </a:endParaRPr>
          </a:p>
        </p:txBody>
      </p:sp>
    </p:spTree>
    <p:extLst>
      <p:ext uri="{BB962C8B-B14F-4D97-AF65-F5344CB8AC3E}">
        <p14:creationId xmlns:p14="http://schemas.microsoft.com/office/powerpoint/2010/main" val="1207543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AE89348-903C-4743-86D7-CCC343E3FC40}"/>
              </a:ext>
            </a:extLst>
          </p:cNvPr>
          <p:cNvSpPr/>
          <p:nvPr/>
        </p:nvSpPr>
        <p:spPr>
          <a:xfrm>
            <a:off x="3718666" y="2131878"/>
            <a:ext cx="1105758" cy="582507"/>
          </a:xfrm>
          <a:prstGeom prst="rect">
            <a:avLst/>
          </a:prstGeom>
          <a:solidFill>
            <a:schemeClr val="bg1">
              <a:lumMod val="75000"/>
            </a:schemeClr>
          </a:solidFill>
          <a:ln w="9525"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VN" sz="1200" b="1" dirty="0">
              <a:solidFill>
                <a:schemeClr val="tx1"/>
              </a:solidFill>
              <a:latin typeface="Helvetica" pitchFamily="2" charset="0"/>
              <a:cs typeface="Calibri Light" panose="020F0302020204030204" pitchFamily="34" charset="0"/>
            </a:endParaRPr>
          </a:p>
        </p:txBody>
      </p:sp>
      <p:sp>
        <p:nvSpPr>
          <p:cNvPr id="49" name="Rectangle 48">
            <a:extLst>
              <a:ext uri="{FF2B5EF4-FFF2-40B4-BE49-F238E27FC236}">
                <a16:creationId xmlns:a16="http://schemas.microsoft.com/office/drawing/2014/main" id="{96251F3B-7A75-BE47-8EF4-99825A4A420D}"/>
              </a:ext>
            </a:extLst>
          </p:cNvPr>
          <p:cNvSpPr/>
          <p:nvPr/>
        </p:nvSpPr>
        <p:spPr>
          <a:xfrm>
            <a:off x="3837867" y="2261906"/>
            <a:ext cx="1105758" cy="582507"/>
          </a:xfrm>
          <a:prstGeom prst="rect">
            <a:avLst/>
          </a:prstGeom>
          <a:solidFill>
            <a:schemeClr val="bg1">
              <a:lumMod val="75000"/>
            </a:schemeClr>
          </a:solidFill>
          <a:ln w="9525" cap="flat" cmpd="sng" algn="ctr">
            <a:solidFill>
              <a:schemeClr val="bg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VN" sz="1200" b="1" dirty="0">
              <a:solidFill>
                <a:schemeClr val="tx1"/>
              </a:solidFill>
              <a:latin typeface="Helvetica" pitchFamily="2" charset="0"/>
              <a:cs typeface="Calibri Light" panose="020F0302020204030204" pitchFamily="34" charset="0"/>
            </a:endParaRPr>
          </a:p>
        </p:txBody>
      </p:sp>
      <p:sp>
        <p:nvSpPr>
          <p:cNvPr id="53" name="Rectangle 52">
            <a:extLst>
              <a:ext uri="{FF2B5EF4-FFF2-40B4-BE49-F238E27FC236}">
                <a16:creationId xmlns:a16="http://schemas.microsoft.com/office/drawing/2014/main" id="{F6DA8309-C246-1B4E-A6E5-1A4698B1E430}"/>
              </a:ext>
            </a:extLst>
          </p:cNvPr>
          <p:cNvSpPr/>
          <p:nvPr/>
        </p:nvSpPr>
        <p:spPr>
          <a:xfrm>
            <a:off x="3471920" y="1673817"/>
            <a:ext cx="8215253" cy="2250001"/>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600">
              <a:latin typeface="Helvetica" pitchFamily="2" charset="0"/>
            </a:endParaRPr>
          </a:p>
        </p:txBody>
      </p:sp>
      <p:cxnSp>
        <p:nvCxnSpPr>
          <p:cNvPr id="5" name="Straight Connector 4">
            <a:extLst>
              <a:ext uri="{FF2B5EF4-FFF2-40B4-BE49-F238E27FC236}">
                <a16:creationId xmlns:a16="http://schemas.microsoft.com/office/drawing/2014/main" id="{09D017D2-FF09-D84F-9BFC-A5550A67CB34}"/>
              </a:ext>
            </a:extLst>
          </p:cNvPr>
          <p:cNvCxnSpPr>
            <a:cxnSpLocks/>
          </p:cNvCxnSpPr>
          <p:nvPr/>
        </p:nvCxnSpPr>
        <p:spPr>
          <a:xfrm>
            <a:off x="2754682" y="1673817"/>
            <a:ext cx="0" cy="4778928"/>
          </a:xfrm>
          <a:prstGeom prst="line">
            <a:avLst/>
          </a:prstGeom>
          <a:ln w="19050">
            <a:solidFill>
              <a:srgbClr val="005A00"/>
            </a:solidFill>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910EE010-077B-5344-89F2-C645F77FD591}"/>
              </a:ext>
            </a:extLst>
          </p:cNvPr>
          <p:cNvSpPr/>
          <p:nvPr/>
        </p:nvSpPr>
        <p:spPr>
          <a:xfrm>
            <a:off x="3471911" y="532138"/>
            <a:ext cx="8215253" cy="11768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3200" b="1" dirty="0">
                <a:solidFill>
                  <a:srgbClr val="005A00"/>
                </a:solidFill>
                <a:latin typeface="Helvetica" pitchFamily="2" charset="0"/>
                <a:cs typeface="Arial" panose="020B0604020202020204" pitchFamily="34" charset="0"/>
              </a:rPr>
              <a:t>Leaf Identification</a:t>
            </a:r>
          </a:p>
        </p:txBody>
      </p:sp>
      <p:sp>
        <p:nvSpPr>
          <p:cNvPr id="57" name="Rectangle 56">
            <a:extLst>
              <a:ext uri="{FF2B5EF4-FFF2-40B4-BE49-F238E27FC236}">
                <a16:creationId xmlns:a16="http://schemas.microsoft.com/office/drawing/2014/main" id="{81A19051-3EC5-9749-BD5F-36E1B76E4DDA}"/>
              </a:ext>
            </a:extLst>
          </p:cNvPr>
          <p:cNvSpPr/>
          <p:nvPr/>
        </p:nvSpPr>
        <p:spPr>
          <a:xfrm>
            <a:off x="3471921" y="4025173"/>
            <a:ext cx="8215249" cy="2427572"/>
          </a:xfrm>
          <a:prstGeom prst="rect">
            <a:avLst/>
          </a:prstGeom>
          <a:solidFill>
            <a:schemeClr val="bg1">
              <a:lumMod val="9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sz="1600">
              <a:latin typeface="Helvetica" pitchFamily="2" charset="0"/>
            </a:endParaRPr>
          </a:p>
        </p:txBody>
      </p:sp>
      <p:pic>
        <p:nvPicPr>
          <p:cNvPr id="44" name="Picture 43">
            <a:extLst>
              <a:ext uri="{FF2B5EF4-FFF2-40B4-BE49-F238E27FC236}">
                <a16:creationId xmlns:a16="http://schemas.microsoft.com/office/drawing/2014/main" id="{64DF3434-F782-CA46-9FDD-BD9382A2634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Lst>
          </a:blip>
          <a:stretch>
            <a:fillRect/>
          </a:stretch>
        </p:blipFill>
        <p:spPr>
          <a:xfrm>
            <a:off x="3948965" y="2430166"/>
            <a:ext cx="1148928" cy="644925"/>
          </a:xfrm>
          <a:prstGeom prst="rect">
            <a:avLst/>
          </a:prstGeom>
        </p:spPr>
      </p:pic>
      <p:sp>
        <p:nvSpPr>
          <p:cNvPr id="51" name="Rectangle 50">
            <a:extLst>
              <a:ext uri="{FF2B5EF4-FFF2-40B4-BE49-F238E27FC236}">
                <a16:creationId xmlns:a16="http://schemas.microsoft.com/office/drawing/2014/main" id="{EA1E27D0-F26B-DE46-BB62-50AE8DE28405}"/>
              </a:ext>
            </a:extLst>
          </p:cNvPr>
          <p:cNvSpPr/>
          <p:nvPr/>
        </p:nvSpPr>
        <p:spPr>
          <a:xfrm>
            <a:off x="3627818" y="3539095"/>
            <a:ext cx="1620000" cy="235846"/>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VN" sz="1200" b="1" dirty="0">
                <a:solidFill>
                  <a:schemeClr val="tx1"/>
                </a:solidFill>
                <a:latin typeface="Helvetica" pitchFamily="2" charset="0"/>
                <a:cs typeface="Calibri Light" panose="020F0302020204030204" pitchFamily="34" charset="0"/>
              </a:rPr>
              <a:t>Input: RGB color</a:t>
            </a:r>
          </a:p>
        </p:txBody>
      </p:sp>
      <p:sp>
        <p:nvSpPr>
          <p:cNvPr id="55" name="Rounded Rectangle 54">
            <a:extLst>
              <a:ext uri="{FF2B5EF4-FFF2-40B4-BE49-F238E27FC236}">
                <a16:creationId xmlns:a16="http://schemas.microsoft.com/office/drawing/2014/main" id="{53D0B4B6-C081-0F4E-AAFB-86370D9E52E3}"/>
              </a:ext>
            </a:extLst>
          </p:cNvPr>
          <p:cNvSpPr/>
          <p:nvPr/>
        </p:nvSpPr>
        <p:spPr>
          <a:xfrm>
            <a:off x="3630202" y="1939694"/>
            <a:ext cx="1620000" cy="1404000"/>
          </a:xfrm>
          <a:prstGeom prst="roundRect">
            <a:avLst>
              <a:gd name="adj" fmla="val 7233"/>
            </a:avLst>
          </a:prstGeom>
          <a:noFill/>
          <a:ln w="127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VN" sz="1200" b="1" dirty="0">
              <a:solidFill>
                <a:schemeClr val="tx1"/>
              </a:solidFill>
              <a:latin typeface="Helvetica" pitchFamily="2" charset="0"/>
              <a:cs typeface="Calibri Light" panose="020F0302020204030204" pitchFamily="34" charset="0"/>
            </a:endParaRPr>
          </a:p>
        </p:txBody>
      </p:sp>
      <p:sp>
        <p:nvSpPr>
          <p:cNvPr id="56" name="Rounded Rectangle 55">
            <a:extLst>
              <a:ext uri="{FF2B5EF4-FFF2-40B4-BE49-F238E27FC236}">
                <a16:creationId xmlns:a16="http://schemas.microsoft.com/office/drawing/2014/main" id="{265A33F8-F6E2-AE43-81D7-8AAF1B8CE222}"/>
              </a:ext>
            </a:extLst>
          </p:cNvPr>
          <p:cNvSpPr/>
          <p:nvPr/>
        </p:nvSpPr>
        <p:spPr>
          <a:xfrm>
            <a:off x="7163792" y="1924542"/>
            <a:ext cx="1620000" cy="1404000"/>
          </a:xfrm>
          <a:prstGeom prst="roundRect">
            <a:avLst>
              <a:gd name="adj" fmla="val 7233"/>
            </a:avLst>
          </a:prstGeom>
          <a:noFill/>
          <a:ln w="127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VN" sz="1100" dirty="0">
              <a:solidFill>
                <a:schemeClr val="tx1"/>
              </a:solidFill>
              <a:latin typeface="Helvetica" pitchFamily="2" charset="0"/>
              <a:cs typeface="Calibri Light" panose="020F0302020204030204" pitchFamily="34" charset="0"/>
            </a:endParaRPr>
          </a:p>
        </p:txBody>
      </p:sp>
      <p:grpSp>
        <p:nvGrpSpPr>
          <p:cNvPr id="30" name="Group 29">
            <a:extLst>
              <a:ext uri="{FF2B5EF4-FFF2-40B4-BE49-F238E27FC236}">
                <a16:creationId xmlns:a16="http://schemas.microsoft.com/office/drawing/2014/main" id="{F4259656-18DF-4245-8FF6-132D27EB3E64}"/>
              </a:ext>
            </a:extLst>
          </p:cNvPr>
          <p:cNvGrpSpPr/>
          <p:nvPr/>
        </p:nvGrpSpPr>
        <p:grpSpPr>
          <a:xfrm>
            <a:off x="7263692" y="2060341"/>
            <a:ext cx="1263765" cy="1131905"/>
            <a:chOff x="6241978" y="2057728"/>
            <a:chExt cx="1341542" cy="1131905"/>
          </a:xfrm>
        </p:grpSpPr>
        <p:sp>
          <p:nvSpPr>
            <p:cNvPr id="59" name="Rectangle 58">
              <a:extLst>
                <a:ext uri="{FF2B5EF4-FFF2-40B4-BE49-F238E27FC236}">
                  <a16:creationId xmlns:a16="http://schemas.microsoft.com/office/drawing/2014/main" id="{7FFFD128-1708-FF4B-A540-641F65535986}"/>
                </a:ext>
              </a:extLst>
            </p:cNvPr>
            <p:cNvSpPr/>
            <p:nvPr/>
          </p:nvSpPr>
          <p:spPr>
            <a:xfrm flipH="1">
              <a:off x="6539080" y="2057728"/>
              <a:ext cx="347753" cy="1131905"/>
            </a:xfrm>
            <a:prstGeom prst="rect">
              <a:avLst/>
            </a:prstGeom>
            <a:noFill/>
            <a:ln w="19050" cap="flat" cmpd="sng" algn="ctr">
              <a:solidFill>
                <a:schemeClr val="accent6">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rtlCol="0" anchor="ctr"/>
            <a:lstStyle/>
            <a:p>
              <a:pPr algn="ctr"/>
              <a:r>
                <a:rPr lang="en-VN" sz="1100" dirty="0">
                  <a:solidFill>
                    <a:schemeClr val="tx1"/>
                  </a:solidFill>
                  <a:latin typeface="Helvetica" pitchFamily="2" charset="0"/>
                  <a:cs typeface="Calibri Light" panose="020F0302020204030204" pitchFamily="34" charset="0"/>
                </a:rPr>
                <a:t>Block 16</a:t>
              </a:r>
            </a:p>
          </p:txBody>
        </p:sp>
        <p:sp>
          <p:nvSpPr>
            <p:cNvPr id="61" name="Rectangle 60">
              <a:extLst>
                <a:ext uri="{FF2B5EF4-FFF2-40B4-BE49-F238E27FC236}">
                  <a16:creationId xmlns:a16="http://schemas.microsoft.com/office/drawing/2014/main" id="{DD706D38-C5D2-9448-9DCB-E8CCC844497E}"/>
                </a:ext>
              </a:extLst>
            </p:cNvPr>
            <p:cNvSpPr/>
            <p:nvPr/>
          </p:nvSpPr>
          <p:spPr>
            <a:xfrm flipH="1">
              <a:off x="6890083" y="2057728"/>
              <a:ext cx="347753" cy="1131905"/>
            </a:xfrm>
            <a:prstGeom prst="rect">
              <a:avLst/>
            </a:prstGeom>
            <a:noFill/>
            <a:ln w="19050" cap="flat" cmpd="sng" algn="ctr">
              <a:solidFill>
                <a:schemeClr val="accent6">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rtlCol="0" anchor="ctr"/>
            <a:lstStyle/>
            <a:p>
              <a:pPr algn="ctr"/>
              <a:r>
                <a:rPr lang="en-VN" sz="1100" dirty="0">
                  <a:solidFill>
                    <a:schemeClr val="tx1"/>
                  </a:solidFill>
                  <a:latin typeface="Helvetica" pitchFamily="2" charset="0"/>
                  <a:cs typeface="Calibri Light" panose="020F0302020204030204" pitchFamily="34" charset="0"/>
                </a:rPr>
                <a:t>Block 17</a:t>
              </a:r>
            </a:p>
          </p:txBody>
        </p:sp>
        <p:sp>
          <p:nvSpPr>
            <p:cNvPr id="62" name="Rectangle 61">
              <a:extLst>
                <a:ext uri="{FF2B5EF4-FFF2-40B4-BE49-F238E27FC236}">
                  <a16:creationId xmlns:a16="http://schemas.microsoft.com/office/drawing/2014/main" id="{E1BF98F9-160E-F74A-99C9-F24770F61015}"/>
                </a:ext>
              </a:extLst>
            </p:cNvPr>
            <p:cNvSpPr/>
            <p:nvPr/>
          </p:nvSpPr>
          <p:spPr>
            <a:xfrm flipH="1">
              <a:off x="7235767" y="2057728"/>
              <a:ext cx="347753" cy="1131905"/>
            </a:xfrm>
            <a:prstGeom prst="rect">
              <a:avLst/>
            </a:prstGeom>
            <a:noFill/>
            <a:ln w="19050" cap="flat" cmpd="sng" algn="ctr">
              <a:solidFill>
                <a:schemeClr val="accent6">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rtlCol="0" anchor="ctr"/>
            <a:lstStyle/>
            <a:p>
              <a:pPr algn="ctr"/>
              <a:r>
                <a:rPr lang="en-VN" sz="1100" dirty="0">
                  <a:solidFill>
                    <a:schemeClr val="tx1"/>
                  </a:solidFill>
                  <a:latin typeface="Helvetica" pitchFamily="2" charset="0"/>
                  <a:cs typeface="Calibri Light" panose="020F0302020204030204" pitchFamily="34" charset="0"/>
                </a:rPr>
                <a:t>1x1 Convo</a:t>
              </a:r>
            </a:p>
          </p:txBody>
        </p:sp>
        <p:sp>
          <p:nvSpPr>
            <p:cNvPr id="63" name="Rectangle 62">
              <a:extLst>
                <a:ext uri="{FF2B5EF4-FFF2-40B4-BE49-F238E27FC236}">
                  <a16:creationId xmlns:a16="http://schemas.microsoft.com/office/drawing/2014/main" id="{F0B108CC-96EE-B741-BB17-CEDC92AD7716}"/>
                </a:ext>
              </a:extLst>
            </p:cNvPr>
            <p:cNvSpPr/>
            <p:nvPr/>
          </p:nvSpPr>
          <p:spPr>
            <a:xfrm>
              <a:off x="6241978" y="2436424"/>
              <a:ext cx="365434" cy="276603"/>
            </a:xfrm>
            <a:prstGeom prst="rect">
              <a:avLst/>
            </a:prstGeom>
            <a:no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horz" rtlCol="0" anchor="ctr"/>
            <a:lstStyle/>
            <a:p>
              <a:pPr algn="ctr"/>
              <a:r>
                <a:rPr lang="en-VN" sz="1400" dirty="0">
                  <a:solidFill>
                    <a:schemeClr val="tx1"/>
                  </a:solidFill>
                  <a:latin typeface="Helvetica" pitchFamily="2" charset="0"/>
                  <a:cs typeface="Calibri Light" panose="020F0302020204030204" pitchFamily="34" charset="0"/>
                </a:rPr>
                <a:t>...</a:t>
              </a:r>
            </a:p>
          </p:txBody>
        </p:sp>
      </p:grpSp>
      <p:sp>
        <p:nvSpPr>
          <p:cNvPr id="64" name="Rectangle 63">
            <a:extLst>
              <a:ext uri="{FF2B5EF4-FFF2-40B4-BE49-F238E27FC236}">
                <a16:creationId xmlns:a16="http://schemas.microsoft.com/office/drawing/2014/main" id="{83182342-672A-4945-BF78-D63C12542E2F}"/>
              </a:ext>
            </a:extLst>
          </p:cNvPr>
          <p:cNvSpPr/>
          <p:nvPr/>
        </p:nvSpPr>
        <p:spPr>
          <a:xfrm>
            <a:off x="5396997" y="3534748"/>
            <a:ext cx="1620000" cy="240193"/>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0" rIns="0" rtlCol="0" anchor="ctr"/>
          <a:lstStyle/>
          <a:p>
            <a:pPr algn="ctr"/>
            <a:r>
              <a:rPr lang="en-VN" sz="1200" b="1" dirty="0">
                <a:solidFill>
                  <a:schemeClr val="tx1"/>
                </a:solidFill>
                <a:latin typeface="Helvetica" pitchFamily="2" charset="0"/>
                <a:cs typeface="Calibri Light" panose="020F0302020204030204" pitchFamily="34" charset="0"/>
              </a:rPr>
              <a:t>Preprocessing</a:t>
            </a:r>
          </a:p>
        </p:txBody>
      </p:sp>
      <p:sp>
        <p:nvSpPr>
          <p:cNvPr id="65" name="Rectangle 64">
            <a:extLst>
              <a:ext uri="{FF2B5EF4-FFF2-40B4-BE49-F238E27FC236}">
                <a16:creationId xmlns:a16="http://schemas.microsoft.com/office/drawing/2014/main" id="{2B4440C9-9400-C148-A33D-381333B54B41}"/>
              </a:ext>
            </a:extLst>
          </p:cNvPr>
          <p:cNvSpPr/>
          <p:nvPr/>
        </p:nvSpPr>
        <p:spPr>
          <a:xfrm>
            <a:off x="8925559" y="3534748"/>
            <a:ext cx="1620000" cy="240193"/>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VN" sz="1200" b="1" dirty="0">
                <a:solidFill>
                  <a:schemeClr val="tx1"/>
                </a:solidFill>
                <a:latin typeface="Helvetica" pitchFamily="2" charset="0"/>
                <a:cs typeface="Calibri Light" panose="020F0302020204030204" pitchFamily="34" charset="0"/>
              </a:rPr>
              <a:t>Classifier Head</a:t>
            </a:r>
          </a:p>
        </p:txBody>
      </p:sp>
      <p:sp>
        <p:nvSpPr>
          <p:cNvPr id="66" name="Rounded Rectangle 65">
            <a:extLst>
              <a:ext uri="{FF2B5EF4-FFF2-40B4-BE49-F238E27FC236}">
                <a16:creationId xmlns:a16="http://schemas.microsoft.com/office/drawing/2014/main" id="{0E9317CB-CF9B-804D-A86E-B7EF22CEEB0F}"/>
              </a:ext>
            </a:extLst>
          </p:cNvPr>
          <p:cNvSpPr/>
          <p:nvPr/>
        </p:nvSpPr>
        <p:spPr>
          <a:xfrm>
            <a:off x="8930586" y="1939689"/>
            <a:ext cx="1620000" cy="1404000"/>
          </a:xfrm>
          <a:prstGeom prst="roundRect">
            <a:avLst>
              <a:gd name="adj" fmla="val 7233"/>
            </a:avLst>
          </a:prstGeom>
          <a:noFill/>
          <a:ln w="127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VN" sz="1200" b="1" dirty="0">
              <a:solidFill>
                <a:schemeClr val="tx1"/>
              </a:solidFill>
              <a:latin typeface="Helvetica" pitchFamily="2" charset="0"/>
              <a:cs typeface="Calibri Light" panose="020F0302020204030204" pitchFamily="34" charset="0"/>
            </a:endParaRPr>
          </a:p>
        </p:txBody>
      </p:sp>
      <p:grpSp>
        <p:nvGrpSpPr>
          <p:cNvPr id="75" name="Group 74">
            <a:extLst>
              <a:ext uri="{FF2B5EF4-FFF2-40B4-BE49-F238E27FC236}">
                <a16:creationId xmlns:a16="http://schemas.microsoft.com/office/drawing/2014/main" id="{BEAD0787-0B62-6146-B2A3-0D35E1F36251}"/>
              </a:ext>
            </a:extLst>
          </p:cNvPr>
          <p:cNvGrpSpPr/>
          <p:nvPr/>
        </p:nvGrpSpPr>
        <p:grpSpPr>
          <a:xfrm>
            <a:off x="9051703" y="2060341"/>
            <a:ext cx="1395443" cy="1131905"/>
            <a:chOff x="8151734" y="2057728"/>
            <a:chExt cx="1395443" cy="1131905"/>
          </a:xfrm>
        </p:grpSpPr>
        <p:sp>
          <p:nvSpPr>
            <p:cNvPr id="67" name="Rectangle 66">
              <a:extLst>
                <a:ext uri="{FF2B5EF4-FFF2-40B4-BE49-F238E27FC236}">
                  <a16:creationId xmlns:a16="http://schemas.microsoft.com/office/drawing/2014/main" id="{A92B5D98-3765-4E44-AE17-3A8061897E9B}"/>
                </a:ext>
              </a:extLst>
            </p:cNvPr>
            <p:cNvSpPr/>
            <p:nvPr/>
          </p:nvSpPr>
          <p:spPr>
            <a:xfrm flipH="1">
              <a:off x="8151734" y="2057728"/>
              <a:ext cx="347753" cy="1131905"/>
            </a:xfrm>
            <a:prstGeom prst="rect">
              <a:avLst/>
            </a:prstGeom>
            <a:noFill/>
            <a:ln w="190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0" tIns="0" bIns="0" rtlCol="0" anchor="ctr"/>
            <a:lstStyle/>
            <a:p>
              <a:pPr algn="ctr"/>
              <a:r>
                <a:rPr lang="en-VN" sz="1100" dirty="0">
                  <a:solidFill>
                    <a:schemeClr val="tx1"/>
                  </a:solidFill>
                  <a:latin typeface="Helvetica" pitchFamily="2" charset="0"/>
                  <a:cs typeface="Calibri Light" panose="020F0302020204030204" pitchFamily="34" charset="0"/>
                </a:rPr>
                <a:t>Global Avg. Pool</a:t>
              </a:r>
            </a:p>
          </p:txBody>
        </p:sp>
        <p:sp>
          <p:nvSpPr>
            <p:cNvPr id="68" name="Rectangle 67">
              <a:extLst>
                <a:ext uri="{FF2B5EF4-FFF2-40B4-BE49-F238E27FC236}">
                  <a16:creationId xmlns:a16="http://schemas.microsoft.com/office/drawing/2014/main" id="{BF6D1517-FDF6-904F-B012-42D002D251C3}"/>
                </a:ext>
              </a:extLst>
            </p:cNvPr>
            <p:cNvSpPr/>
            <p:nvPr/>
          </p:nvSpPr>
          <p:spPr>
            <a:xfrm flipH="1">
              <a:off x="8502737" y="2057728"/>
              <a:ext cx="347753" cy="1131905"/>
            </a:xfrm>
            <a:prstGeom prst="rect">
              <a:avLst/>
            </a:prstGeom>
            <a:noFill/>
            <a:ln w="190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rtlCol="0" anchor="ctr"/>
            <a:lstStyle/>
            <a:p>
              <a:pPr algn="ctr"/>
              <a:r>
                <a:rPr lang="en-VN" sz="1100" dirty="0">
                  <a:solidFill>
                    <a:schemeClr val="tx1"/>
                  </a:solidFill>
                  <a:latin typeface="Helvetica" pitchFamily="2" charset="0"/>
                  <a:cs typeface="Calibri Light" panose="020F0302020204030204" pitchFamily="34" charset="0"/>
                </a:rPr>
                <a:t>FC + Relu + DO</a:t>
              </a:r>
            </a:p>
          </p:txBody>
        </p:sp>
        <p:sp>
          <p:nvSpPr>
            <p:cNvPr id="69" name="Rectangle 68">
              <a:extLst>
                <a:ext uri="{FF2B5EF4-FFF2-40B4-BE49-F238E27FC236}">
                  <a16:creationId xmlns:a16="http://schemas.microsoft.com/office/drawing/2014/main" id="{292F8D2C-0541-9742-9ECF-A8415C9C193A}"/>
                </a:ext>
              </a:extLst>
            </p:cNvPr>
            <p:cNvSpPr/>
            <p:nvPr/>
          </p:nvSpPr>
          <p:spPr>
            <a:xfrm flipH="1">
              <a:off x="8853740" y="2057728"/>
              <a:ext cx="347753" cy="1131905"/>
            </a:xfrm>
            <a:prstGeom prst="rect">
              <a:avLst/>
            </a:prstGeom>
            <a:noFill/>
            <a:ln w="190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rtlCol="0" anchor="ctr"/>
            <a:lstStyle/>
            <a:p>
              <a:pPr algn="ctr"/>
              <a:r>
                <a:rPr lang="en-VN" sz="1100" dirty="0">
                  <a:solidFill>
                    <a:schemeClr val="tx1"/>
                  </a:solidFill>
                  <a:latin typeface="Helvetica" pitchFamily="2" charset="0"/>
                  <a:cs typeface="Calibri Light" panose="020F0302020204030204" pitchFamily="34" charset="0"/>
                </a:rPr>
                <a:t>FC + Relu + DO</a:t>
              </a:r>
            </a:p>
          </p:txBody>
        </p:sp>
        <p:sp>
          <p:nvSpPr>
            <p:cNvPr id="70" name="Rectangle 69">
              <a:extLst>
                <a:ext uri="{FF2B5EF4-FFF2-40B4-BE49-F238E27FC236}">
                  <a16:creationId xmlns:a16="http://schemas.microsoft.com/office/drawing/2014/main" id="{6AECB36E-A9BD-7E43-A028-B200045EA9DF}"/>
                </a:ext>
              </a:extLst>
            </p:cNvPr>
            <p:cNvSpPr/>
            <p:nvPr/>
          </p:nvSpPr>
          <p:spPr>
            <a:xfrm flipH="1">
              <a:off x="9199424" y="2057728"/>
              <a:ext cx="347753" cy="1131905"/>
            </a:xfrm>
            <a:prstGeom prst="rect">
              <a:avLst/>
            </a:prstGeom>
            <a:noFill/>
            <a:ln w="190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rtlCol="0" anchor="ctr"/>
            <a:lstStyle/>
            <a:p>
              <a:pPr algn="ctr"/>
              <a:r>
                <a:rPr lang="en-VN" sz="1100" dirty="0">
                  <a:solidFill>
                    <a:schemeClr val="tx1"/>
                  </a:solidFill>
                  <a:latin typeface="Helvetica" pitchFamily="2" charset="0"/>
                  <a:cs typeface="Calibri Light" panose="020F0302020204030204" pitchFamily="34" charset="0"/>
                </a:rPr>
                <a:t>FC  + Softmax</a:t>
              </a:r>
            </a:p>
          </p:txBody>
        </p:sp>
      </p:grpSp>
      <p:cxnSp>
        <p:nvCxnSpPr>
          <p:cNvPr id="9" name="Straight Arrow Connector 8">
            <a:extLst>
              <a:ext uri="{FF2B5EF4-FFF2-40B4-BE49-F238E27FC236}">
                <a16:creationId xmlns:a16="http://schemas.microsoft.com/office/drawing/2014/main" id="{F1BA8DA0-021B-AE4A-A07E-3839BC716AB6}"/>
              </a:ext>
            </a:extLst>
          </p:cNvPr>
          <p:cNvCxnSpPr>
            <a:cxnSpLocks/>
          </p:cNvCxnSpPr>
          <p:nvPr/>
        </p:nvCxnSpPr>
        <p:spPr>
          <a:xfrm>
            <a:off x="5130209" y="2643776"/>
            <a:ext cx="36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DF600485-2241-0344-B205-8851D17EEA53}"/>
              </a:ext>
            </a:extLst>
          </p:cNvPr>
          <p:cNvCxnSpPr>
            <a:cxnSpLocks/>
          </p:cNvCxnSpPr>
          <p:nvPr/>
        </p:nvCxnSpPr>
        <p:spPr>
          <a:xfrm>
            <a:off x="6931371" y="2643776"/>
            <a:ext cx="36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3D1E329C-4615-5646-9A97-29933D226849}"/>
              </a:ext>
            </a:extLst>
          </p:cNvPr>
          <p:cNvCxnSpPr>
            <a:cxnSpLocks/>
          </p:cNvCxnSpPr>
          <p:nvPr/>
        </p:nvCxnSpPr>
        <p:spPr>
          <a:xfrm>
            <a:off x="10439714" y="2643776"/>
            <a:ext cx="36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4AAF653C-88CB-614E-8A1D-23A81E36028C}"/>
              </a:ext>
            </a:extLst>
          </p:cNvPr>
          <p:cNvSpPr/>
          <p:nvPr/>
        </p:nvSpPr>
        <p:spPr>
          <a:xfrm>
            <a:off x="10671703" y="2393628"/>
            <a:ext cx="1015467" cy="465961"/>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VN" sz="1200" b="1" dirty="0">
                <a:solidFill>
                  <a:schemeClr val="tx1"/>
                </a:solidFill>
                <a:latin typeface="Helvetica" pitchFamily="2" charset="0"/>
                <a:cs typeface="Calibri Light" panose="020F0302020204030204" pitchFamily="34" charset="0"/>
              </a:rPr>
              <a:t>Prediction</a:t>
            </a:r>
          </a:p>
          <a:p>
            <a:pPr algn="ctr"/>
            <a:r>
              <a:rPr lang="en-VN" sz="1200" b="1" dirty="0">
                <a:solidFill>
                  <a:schemeClr val="tx1"/>
                </a:solidFill>
                <a:latin typeface="Helvetica" pitchFamily="2" charset="0"/>
                <a:cs typeface="Calibri Light" panose="020F0302020204030204" pitchFamily="34" charset="0"/>
              </a:rPr>
              <a:t>(label)</a:t>
            </a:r>
          </a:p>
        </p:txBody>
      </p:sp>
      <p:pic>
        <p:nvPicPr>
          <p:cNvPr id="21" name="Picture 20">
            <a:extLst>
              <a:ext uri="{FF2B5EF4-FFF2-40B4-BE49-F238E27FC236}">
                <a16:creationId xmlns:a16="http://schemas.microsoft.com/office/drawing/2014/main" id="{51F6F6EE-3633-5846-B53B-954607DDB4CD}"/>
              </a:ext>
            </a:extLst>
          </p:cNvPr>
          <p:cNvPicPr>
            <a:picLocks noChangeAspect="1"/>
          </p:cNvPicPr>
          <p:nvPr/>
        </p:nvPicPr>
        <p:blipFill>
          <a:blip r:embed="rId5"/>
          <a:stretch>
            <a:fillRect/>
          </a:stretch>
        </p:blipFill>
        <p:spPr>
          <a:xfrm>
            <a:off x="3522437" y="4092079"/>
            <a:ext cx="4085503" cy="2233783"/>
          </a:xfrm>
          <a:prstGeom prst="rect">
            <a:avLst/>
          </a:prstGeom>
        </p:spPr>
      </p:pic>
      <p:sp>
        <p:nvSpPr>
          <p:cNvPr id="76" name="Rounded Rectangle 75">
            <a:extLst>
              <a:ext uri="{FF2B5EF4-FFF2-40B4-BE49-F238E27FC236}">
                <a16:creationId xmlns:a16="http://schemas.microsoft.com/office/drawing/2014/main" id="{5DA8E677-17EB-8841-94BF-F31BA7E97D83}"/>
              </a:ext>
            </a:extLst>
          </p:cNvPr>
          <p:cNvSpPr/>
          <p:nvPr/>
        </p:nvSpPr>
        <p:spPr>
          <a:xfrm>
            <a:off x="5396997" y="1939694"/>
            <a:ext cx="1620000" cy="1404000"/>
          </a:xfrm>
          <a:prstGeom prst="roundRect">
            <a:avLst>
              <a:gd name="adj" fmla="val 7233"/>
            </a:avLst>
          </a:prstGeom>
          <a:noFill/>
          <a:ln w="127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VN" sz="1200" b="1" dirty="0">
              <a:solidFill>
                <a:schemeClr val="tx1"/>
              </a:solidFill>
              <a:latin typeface="Helvetica" pitchFamily="2" charset="0"/>
              <a:cs typeface="Calibri Light" panose="020F0302020204030204" pitchFamily="34" charset="0"/>
            </a:endParaRPr>
          </a:p>
        </p:txBody>
      </p:sp>
      <p:sp>
        <p:nvSpPr>
          <p:cNvPr id="77" name="Rectangle 76">
            <a:extLst>
              <a:ext uri="{FF2B5EF4-FFF2-40B4-BE49-F238E27FC236}">
                <a16:creationId xmlns:a16="http://schemas.microsoft.com/office/drawing/2014/main" id="{19E26F5F-6E22-0743-9F67-EA8C0AA522CC}"/>
              </a:ext>
            </a:extLst>
          </p:cNvPr>
          <p:cNvSpPr/>
          <p:nvPr/>
        </p:nvSpPr>
        <p:spPr>
          <a:xfrm>
            <a:off x="7159631" y="3534748"/>
            <a:ext cx="1620000" cy="240193"/>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VN" sz="1200" b="1" dirty="0">
                <a:solidFill>
                  <a:schemeClr val="tx1"/>
                </a:solidFill>
                <a:latin typeface="Helvetica" pitchFamily="2" charset="0"/>
                <a:cs typeface="Calibri Light" panose="020F0302020204030204" pitchFamily="34" charset="0"/>
              </a:rPr>
              <a:t>MobileNet V2 Base</a:t>
            </a:r>
          </a:p>
        </p:txBody>
      </p:sp>
      <p:grpSp>
        <p:nvGrpSpPr>
          <p:cNvPr id="78" name="Group 77">
            <a:extLst>
              <a:ext uri="{FF2B5EF4-FFF2-40B4-BE49-F238E27FC236}">
                <a16:creationId xmlns:a16="http://schemas.microsoft.com/office/drawing/2014/main" id="{D27E6B91-9A31-9B41-A64E-D31023A8E547}"/>
              </a:ext>
            </a:extLst>
          </p:cNvPr>
          <p:cNvGrpSpPr/>
          <p:nvPr/>
        </p:nvGrpSpPr>
        <p:grpSpPr>
          <a:xfrm rot="5400000">
            <a:off x="5583061" y="2067529"/>
            <a:ext cx="1192137" cy="1131905"/>
            <a:chOff x="8151734" y="2057728"/>
            <a:chExt cx="1395443" cy="1131905"/>
          </a:xfrm>
        </p:grpSpPr>
        <p:sp>
          <p:nvSpPr>
            <p:cNvPr id="79" name="Rectangle 78">
              <a:extLst>
                <a:ext uri="{FF2B5EF4-FFF2-40B4-BE49-F238E27FC236}">
                  <a16:creationId xmlns:a16="http://schemas.microsoft.com/office/drawing/2014/main" id="{AD106BB7-7E2F-9E4D-B8C5-8BD33D051148}"/>
                </a:ext>
              </a:extLst>
            </p:cNvPr>
            <p:cNvSpPr/>
            <p:nvPr/>
          </p:nvSpPr>
          <p:spPr>
            <a:xfrm flipH="1">
              <a:off x="8151734" y="2057728"/>
              <a:ext cx="347753" cy="1131905"/>
            </a:xfrm>
            <a:prstGeom prst="rect">
              <a:avLst/>
            </a:prstGeom>
            <a:noFill/>
            <a:ln w="190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rtlCol="0" anchor="ctr"/>
            <a:lstStyle/>
            <a:p>
              <a:pPr algn="ctr"/>
              <a:r>
                <a:rPr lang="en-VN" sz="1100" dirty="0">
                  <a:solidFill>
                    <a:schemeClr val="tx1"/>
                  </a:solidFill>
                  <a:latin typeface="Helvetica" pitchFamily="2" charset="0"/>
                  <a:cs typeface="Calibri Light" panose="020F0302020204030204" pitchFamily="34" charset="0"/>
                </a:rPr>
                <a:t>Rescale</a:t>
              </a:r>
            </a:p>
          </p:txBody>
        </p:sp>
        <p:sp>
          <p:nvSpPr>
            <p:cNvPr id="80" name="Rectangle 79">
              <a:extLst>
                <a:ext uri="{FF2B5EF4-FFF2-40B4-BE49-F238E27FC236}">
                  <a16:creationId xmlns:a16="http://schemas.microsoft.com/office/drawing/2014/main" id="{AD258490-480F-274D-B3E6-A77C511DD27D}"/>
                </a:ext>
              </a:extLst>
            </p:cNvPr>
            <p:cNvSpPr/>
            <p:nvPr/>
          </p:nvSpPr>
          <p:spPr>
            <a:xfrm flipH="1">
              <a:off x="8502737" y="2057728"/>
              <a:ext cx="347753" cy="1131905"/>
            </a:xfrm>
            <a:prstGeom prst="rect">
              <a:avLst/>
            </a:prstGeom>
            <a:noFill/>
            <a:ln w="190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72000" rIns="72000" rtlCol="0" anchor="ctr"/>
            <a:lstStyle/>
            <a:p>
              <a:pPr algn="ctr"/>
              <a:r>
                <a:rPr lang="en-VN" sz="1100" dirty="0">
                  <a:solidFill>
                    <a:schemeClr val="tx1"/>
                  </a:solidFill>
                  <a:latin typeface="Helvetica" pitchFamily="2" charset="0"/>
                  <a:cs typeface="Calibri Light" panose="020F0302020204030204" pitchFamily="34" charset="0"/>
                </a:rPr>
                <a:t>Rotation, shift</a:t>
              </a:r>
            </a:p>
          </p:txBody>
        </p:sp>
        <p:sp>
          <p:nvSpPr>
            <p:cNvPr id="81" name="Rectangle 80">
              <a:extLst>
                <a:ext uri="{FF2B5EF4-FFF2-40B4-BE49-F238E27FC236}">
                  <a16:creationId xmlns:a16="http://schemas.microsoft.com/office/drawing/2014/main" id="{EC45C370-E544-6140-B0C7-5601B3F8E839}"/>
                </a:ext>
              </a:extLst>
            </p:cNvPr>
            <p:cNvSpPr/>
            <p:nvPr/>
          </p:nvSpPr>
          <p:spPr>
            <a:xfrm flipH="1">
              <a:off x="8853740" y="2057728"/>
              <a:ext cx="347753" cy="1131905"/>
            </a:xfrm>
            <a:prstGeom prst="rect">
              <a:avLst/>
            </a:prstGeom>
            <a:noFill/>
            <a:ln w="190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lIns="0" tIns="0" rIns="0" bIns="0" rtlCol="0" anchor="ctr"/>
            <a:lstStyle/>
            <a:p>
              <a:pPr algn="ctr"/>
              <a:r>
                <a:rPr lang="en-VN" sz="1100" dirty="0">
                  <a:solidFill>
                    <a:schemeClr val="tx1"/>
                  </a:solidFill>
                  <a:latin typeface="Helvetica" pitchFamily="2" charset="0"/>
                  <a:cs typeface="Calibri Light" panose="020F0302020204030204" pitchFamily="34" charset="0"/>
                </a:rPr>
                <a:t>Shear, zoom, flip</a:t>
              </a:r>
            </a:p>
          </p:txBody>
        </p:sp>
        <p:sp>
          <p:nvSpPr>
            <p:cNvPr id="82" name="Rectangle 81">
              <a:extLst>
                <a:ext uri="{FF2B5EF4-FFF2-40B4-BE49-F238E27FC236}">
                  <a16:creationId xmlns:a16="http://schemas.microsoft.com/office/drawing/2014/main" id="{F18F76F1-3F6F-2242-AFB0-E81CCD6616D6}"/>
                </a:ext>
              </a:extLst>
            </p:cNvPr>
            <p:cNvSpPr/>
            <p:nvPr/>
          </p:nvSpPr>
          <p:spPr>
            <a:xfrm flipH="1">
              <a:off x="9199424" y="2057728"/>
              <a:ext cx="347753" cy="1131905"/>
            </a:xfrm>
            <a:prstGeom prst="rect">
              <a:avLst/>
            </a:prstGeom>
            <a:noFill/>
            <a:ln w="1905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rtlCol="0" anchor="ctr"/>
            <a:lstStyle/>
            <a:p>
              <a:pPr algn="ctr"/>
              <a:r>
                <a:rPr lang="en-VN" sz="1100" dirty="0">
                  <a:solidFill>
                    <a:schemeClr val="tx1"/>
                  </a:solidFill>
                  <a:latin typeface="Helvetica" pitchFamily="2" charset="0"/>
                  <a:cs typeface="Calibri Light" panose="020F0302020204030204" pitchFamily="34" charset="0"/>
                </a:rPr>
                <a:t>Brightness Adj.</a:t>
              </a:r>
            </a:p>
          </p:txBody>
        </p:sp>
      </p:grpSp>
      <p:cxnSp>
        <p:nvCxnSpPr>
          <p:cNvPr id="83" name="Straight Arrow Connector 82">
            <a:extLst>
              <a:ext uri="{FF2B5EF4-FFF2-40B4-BE49-F238E27FC236}">
                <a16:creationId xmlns:a16="http://schemas.microsoft.com/office/drawing/2014/main" id="{43113848-F844-8441-ADC9-059D0F3FD15F}"/>
              </a:ext>
            </a:extLst>
          </p:cNvPr>
          <p:cNvCxnSpPr>
            <a:cxnSpLocks/>
          </p:cNvCxnSpPr>
          <p:nvPr/>
        </p:nvCxnSpPr>
        <p:spPr>
          <a:xfrm>
            <a:off x="8692982" y="2641689"/>
            <a:ext cx="36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4" name="Picture 83">
            <a:extLst>
              <a:ext uri="{FF2B5EF4-FFF2-40B4-BE49-F238E27FC236}">
                <a16:creationId xmlns:a16="http://schemas.microsoft.com/office/drawing/2014/main" id="{DF487537-3F53-B246-AB98-7230D81FEDD4}"/>
              </a:ext>
            </a:extLst>
          </p:cNvPr>
          <p:cNvPicPr>
            <a:picLocks noChangeAspect="1"/>
          </p:cNvPicPr>
          <p:nvPr/>
        </p:nvPicPr>
        <p:blipFill rotWithShape="1">
          <a:blip r:embed="rId6"/>
          <a:srcRect r="2661"/>
          <a:stretch/>
        </p:blipFill>
        <p:spPr>
          <a:xfrm>
            <a:off x="7685526" y="4092078"/>
            <a:ext cx="3920320" cy="2233783"/>
          </a:xfrm>
          <a:prstGeom prst="rect">
            <a:avLst/>
          </a:prstGeom>
        </p:spPr>
      </p:pic>
      <p:sp>
        <p:nvSpPr>
          <p:cNvPr id="85" name="Rounded Rectangle 84">
            <a:extLst>
              <a:ext uri="{FF2B5EF4-FFF2-40B4-BE49-F238E27FC236}">
                <a16:creationId xmlns:a16="http://schemas.microsoft.com/office/drawing/2014/main" id="{C377B196-27F5-6D47-A32C-D5C9FE393AC6}"/>
              </a:ext>
            </a:extLst>
          </p:cNvPr>
          <p:cNvSpPr/>
          <p:nvPr/>
        </p:nvSpPr>
        <p:spPr>
          <a:xfrm>
            <a:off x="365597" y="1673817"/>
            <a:ext cx="2200186" cy="542441"/>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dirty="0">
                <a:solidFill>
                  <a:schemeClr val="bg1">
                    <a:lumMod val="85000"/>
                  </a:schemeClr>
                </a:solidFill>
                <a:latin typeface="Helvetica" pitchFamily="2" charset="0"/>
                <a:cs typeface="Calibri" panose="020F0502020204030204" pitchFamily="34" charset="0"/>
              </a:rPr>
              <a:t>The Dataset</a:t>
            </a:r>
          </a:p>
        </p:txBody>
      </p:sp>
      <p:sp>
        <p:nvSpPr>
          <p:cNvPr id="86" name="Rounded Rectangle 85">
            <a:extLst>
              <a:ext uri="{FF2B5EF4-FFF2-40B4-BE49-F238E27FC236}">
                <a16:creationId xmlns:a16="http://schemas.microsoft.com/office/drawing/2014/main" id="{94617F39-5EB7-2B4E-8A45-8E4A69C64B27}"/>
              </a:ext>
            </a:extLst>
          </p:cNvPr>
          <p:cNvSpPr/>
          <p:nvPr/>
        </p:nvSpPr>
        <p:spPr>
          <a:xfrm>
            <a:off x="365596" y="2733813"/>
            <a:ext cx="2200187" cy="542441"/>
          </a:xfrm>
          <a:prstGeom prst="roundRect">
            <a:avLst/>
          </a:prstGeom>
          <a:solidFill>
            <a:srgbClr val="005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dirty="0">
                <a:solidFill>
                  <a:schemeClr val="bg1"/>
                </a:solidFill>
                <a:latin typeface="Helvetica" pitchFamily="2" charset="0"/>
                <a:cs typeface="Calibri" panose="020F0502020204030204" pitchFamily="34" charset="0"/>
              </a:rPr>
              <a:t>Leaf Indetification</a:t>
            </a:r>
          </a:p>
        </p:txBody>
      </p:sp>
      <p:sp>
        <p:nvSpPr>
          <p:cNvPr id="87" name="Rounded Rectangle 86">
            <a:extLst>
              <a:ext uri="{FF2B5EF4-FFF2-40B4-BE49-F238E27FC236}">
                <a16:creationId xmlns:a16="http://schemas.microsoft.com/office/drawing/2014/main" id="{9C2C0839-3676-2941-9E56-1E13DDDEC5B0}"/>
              </a:ext>
            </a:extLst>
          </p:cNvPr>
          <p:cNvSpPr/>
          <p:nvPr/>
        </p:nvSpPr>
        <p:spPr>
          <a:xfrm>
            <a:off x="365596" y="4853805"/>
            <a:ext cx="2200187" cy="542441"/>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dirty="0">
                <a:solidFill>
                  <a:schemeClr val="bg1">
                    <a:lumMod val="85000"/>
                  </a:schemeClr>
                </a:solidFill>
                <a:latin typeface="Helvetica" pitchFamily="2" charset="0"/>
                <a:cs typeface="Calibri" panose="020F0502020204030204" pitchFamily="34" charset="0"/>
              </a:rPr>
              <a:t>Web-app Demo</a:t>
            </a:r>
          </a:p>
        </p:txBody>
      </p:sp>
      <p:sp>
        <p:nvSpPr>
          <p:cNvPr id="88" name="Rounded Rectangle 87">
            <a:extLst>
              <a:ext uri="{FF2B5EF4-FFF2-40B4-BE49-F238E27FC236}">
                <a16:creationId xmlns:a16="http://schemas.microsoft.com/office/drawing/2014/main" id="{07A19ED3-99A5-C142-B50E-8739B20F6168}"/>
              </a:ext>
            </a:extLst>
          </p:cNvPr>
          <p:cNvSpPr/>
          <p:nvPr/>
        </p:nvSpPr>
        <p:spPr>
          <a:xfrm>
            <a:off x="365596" y="5913799"/>
            <a:ext cx="2200187" cy="542441"/>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dirty="0">
                <a:solidFill>
                  <a:schemeClr val="bg1">
                    <a:lumMod val="85000"/>
                  </a:schemeClr>
                </a:solidFill>
                <a:latin typeface="Helvetica" pitchFamily="2" charset="0"/>
                <a:cs typeface="Calibri" panose="020F0502020204030204" pitchFamily="34" charset="0"/>
              </a:rPr>
              <a:t>Future work</a:t>
            </a:r>
          </a:p>
        </p:txBody>
      </p:sp>
      <p:sp>
        <p:nvSpPr>
          <p:cNvPr id="89" name="Rounded Rectangle 88">
            <a:extLst>
              <a:ext uri="{FF2B5EF4-FFF2-40B4-BE49-F238E27FC236}">
                <a16:creationId xmlns:a16="http://schemas.microsoft.com/office/drawing/2014/main" id="{8D55A057-2F9E-1B43-9554-BCB2208F813E}"/>
              </a:ext>
            </a:extLst>
          </p:cNvPr>
          <p:cNvSpPr/>
          <p:nvPr/>
        </p:nvSpPr>
        <p:spPr>
          <a:xfrm>
            <a:off x="365596" y="3793809"/>
            <a:ext cx="2200187" cy="542441"/>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dirty="0">
                <a:solidFill>
                  <a:schemeClr val="bg1">
                    <a:lumMod val="85000"/>
                  </a:schemeClr>
                </a:solidFill>
                <a:latin typeface="Helvetica" pitchFamily="2" charset="0"/>
                <a:cs typeface="Calibri" panose="020F0502020204030204" pitchFamily="34" charset="0"/>
              </a:rPr>
              <a:t>Quiz Generation</a:t>
            </a:r>
          </a:p>
        </p:txBody>
      </p:sp>
      <p:sp>
        <p:nvSpPr>
          <p:cNvPr id="90" name="Rectangle 89">
            <a:extLst>
              <a:ext uri="{FF2B5EF4-FFF2-40B4-BE49-F238E27FC236}">
                <a16:creationId xmlns:a16="http://schemas.microsoft.com/office/drawing/2014/main" id="{B369EB46-874D-AF4D-9AC1-B5BB019022D0}"/>
              </a:ext>
            </a:extLst>
          </p:cNvPr>
          <p:cNvSpPr/>
          <p:nvPr/>
        </p:nvSpPr>
        <p:spPr>
          <a:xfrm>
            <a:off x="1" y="1"/>
            <a:ext cx="12192000" cy="481778"/>
          </a:xfrm>
          <a:prstGeom prst="rect">
            <a:avLst/>
          </a:prstGeom>
          <a:solidFill>
            <a:srgbClr val="005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solidFill>
                <a:schemeClr val="bg1"/>
              </a:solidFill>
              <a:latin typeface="Helvetica" pitchFamily="2" charset="0"/>
              <a:cs typeface="Calibri" panose="020F0502020204030204" pitchFamily="34" charset="0"/>
            </a:endParaRPr>
          </a:p>
        </p:txBody>
      </p:sp>
    </p:spTree>
    <p:extLst>
      <p:ext uri="{BB962C8B-B14F-4D97-AF65-F5344CB8AC3E}">
        <p14:creationId xmlns:p14="http://schemas.microsoft.com/office/powerpoint/2010/main" val="346786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8030ED53-9B06-934E-95E0-7012E78C8F83}"/>
              </a:ext>
            </a:extLst>
          </p:cNvPr>
          <p:cNvSpPr/>
          <p:nvPr/>
        </p:nvSpPr>
        <p:spPr>
          <a:xfrm>
            <a:off x="3471920" y="4009529"/>
            <a:ext cx="8215249" cy="2427572"/>
          </a:xfrm>
          <a:prstGeom prst="rect">
            <a:avLst/>
          </a:prstGeom>
          <a:solidFill>
            <a:schemeClr val="bg1">
              <a:lumMod val="9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VN" sz="1000" dirty="0">
              <a:solidFill>
                <a:schemeClr val="tx1"/>
              </a:solidFill>
            </a:endParaRPr>
          </a:p>
        </p:txBody>
      </p:sp>
      <p:sp>
        <p:nvSpPr>
          <p:cNvPr id="35" name="Rectangle 34">
            <a:extLst>
              <a:ext uri="{FF2B5EF4-FFF2-40B4-BE49-F238E27FC236}">
                <a16:creationId xmlns:a16="http://schemas.microsoft.com/office/drawing/2014/main" id="{3E28128A-389B-C74C-8472-F87FE985191A}"/>
              </a:ext>
            </a:extLst>
          </p:cNvPr>
          <p:cNvSpPr/>
          <p:nvPr/>
        </p:nvSpPr>
        <p:spPr>
          <a:xfrm>
            <a:off x="3471916" y="1673817"/>
            <a:ext cx="8215253" cy="2250001"/>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5" name="Rectangle 44">
            <a:extLst>
              <a:ext uri="{FF2B5EF4-FFF2-40B4-BE49-F238E27FC236}">
                <a16:creationId xmlns:a16="http://schemas.microsoft.com/office/drawing/2014/main" id="{CE9C4FD6-45AE-934E-823E-BEF8AF63908A}"/>
              </a:ext>
            </a:extLst>
          </p:cNvPr>
          <p:cNvSpPr/>
          <p:nvPr/>
        </p:nvSpPr>
        <p:spPr>
          <a:xfrm>
            <a:off x="3591795" y="3494384"/>
            <a:ext cx="1764000" cy="252000"/>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VN" sz="1200" b="1" dirty="0">
                <a:solidFill>
                  <a:schemeClr val="tx1"/>
                </a:solidFill>
                <a:latin typeface="Helvetica" pitchFamily="2" charset="0"/>
                <a:cs typeface="Calibri Light" panose="020F0302020204030204" pitchFamily="34" charset="0"/>
              </a:rPr>
              <a:t>Input: text file</a:t>
            </a:r>
          </a:p>
        </p:txBody>
      </p:sp>
      <p:sp>
        <p:nvSpPr>
          <p:cNvPr id="47" name="Rounded Rectangle 46">
            <a:extLst>
              <a:ext uri="{FF2B5EF4-FFF2-40B4-BE49-F238E27FC236}">
                <a16:creationId xmlns:a16="http://schemas.microsoft.com/office/drawing/2014/main" id="{CE364434-807F-0345-81A8-FE6A6442BA3C}"/>
              </a:ext>
            </a:extLst>
          </p:cNvPr>
          <p:cNvSpPr/>
          <p:nvPr/>
        </p:nvSpPr>
        <p:spPr>
          <a:xfrm>
            <a:off x="5645119" y="1924542"/>
            <a:ext cx="1764000" cy="1404000"/>
          </a:xfrm>
          <a:prstGeom prst="roundRect">
            <a:avLst>
              <a:gd name="adj" fmla="val 7233"/>
            </a:avLst>
          </a:prstGeom>
          <a:noFill/>
          <a:ln w="127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VN" sz="1400" b="1" dirty="0">
              <a:solidFill>
                <a:schemeClr val="tx1"/>
              </a:solidFill>
              <a:latin typeface="Calibri Light" panose="020F0302020204030204" pitchFamily="34" charset="0"/>
              <a:cs typeface="Calibri Light" panose="020F0302020204030204" pitchFamily="34" charset="0"/>
            </a:endParaRPr>
          </a:p>
        </p:txBody>
      </p:sp>
      <p:sp>
        <p:nvSpPr>
          <p:cNvPr id="49" name="Rectangle 48">
            <a:extLst>
              <a:ext uri="{FF2B5EF4-FFF2-40B4-BE49-F238E27FC236}">
                <a16:creationId xmlns:a16="http://schemas.microsoft.com/office/drawing/2014/main" id="{65D52567-10A0-B345-B308-1501C117AEE4}"/>
              </a:ext>
            </a:extLst>
          </p:cNvPr>
          <p:cNvSpPr/>
          <p:nvPr/>
        </p:nvSpPr>
        <p:spPr>
          <a:xfrm>
            <a:off x="5645120" y="3494384"/>
            <a:ext cx="1764000" cy="252000"/>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0" rIns="0" rtlCol="0" anchor="ctr"/>
          <a:lstStyle/>
          <a:p>
            <a:pPr algn="ctr"/>
            <a:r>
              <a:rPr lang="en-VN" sz="1200" b="1" dirty="0">
                <a:solidFill>
                  <a:schemeClr val="tx1"/>
                </a:solidFill>
                <a:latin typeface="Helvetica" pitchFamily="2" charset="0"/>
                <a:cs typeface="Calibri Light" panose="020F0302020204030204" pitchFamily="34" charset="0"/>
              </a:rPr>
              <a:t>Key Phrase Extraction </a:t>
            </a:r>
          </a:p>
        </p:txBody>
      </p:sp>
      <p:sp>
        <p:nvSpPr>
          <p:cNvPr id="55" name="Rectangle 54">
            <a:extLst>
              <a:ext uri="{FF2B5EF4-FFF2-40B4-BE49-F238E27FC236}">
                <a16:creationId xmlns:a16="http://schemas.microsoft.com/office/drawing/2014/main" id="{AB0180C4-482B-E94D-BFCD-47993E739171}"/>
              </a:ext>
            </a:extLst>
          </p:cNvPr>
          <p:cNvSpPr/>
          <p:nvPr/>
        </p:nvSpPr>
        <p:spPr>
          <a:xfrm>
            <a:off x="7698445" y="3494384"/>
            <a:ext cx="1764000" cy="252000"/>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VN" sz="1200" b="1" dirty="0">
                <a:solidFill>
                  <a:schemeClr val="tx1"/>
                </a:solidFill>
                <a:latin typeface="Helvetica" pitchFamily="2" charset="0"/>
                <a:cs typeface="Calibri Light" panose="020F0302020204030204" pitchFamily="34" charset="0"/>
              </a:rPr>
              <a:t>Distractor Generation</a:t>
            </a:r>
          </a:p>
        </p:txBody>
      </p:sp>
      <p:sp>
        <p:nvSpPr>
          <p:cNvPr id="58" name="Rectangle 57">
            <a:extLst>
              <a:ext uri="{FF2B5EF4-FFF2-40B4-BE49-F238E27FC236}">
                <a16:creationId xmlns:a16="http://schemas.microsoft.com/office/drawing/2014/main" id="{C889957E-9D74-1B41-8918-B5BE9C8CFEE7}"/>
              </a:ext>
            </a:extLst>
          </p:cNvPr>
          <p:cNvSpPr/>
          <p:nvPr/>
        </p:nvSpPr>
        <p:spPr>
          <a:xfrm>
            <a:off x="9696894" y="3494383"/>
            <a:ext cx="1850774" cy="295223"/>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lIns="0" rIns="0" rtlCol="0" anchor="ctr"/>
          <a:lstStyle/>
          <a:p>
            <a:pPr algn="ctr"/>
            <a:r>
              <a:rPr lang="en-VN" sz="1200" b="1" dirty="0">
                <a:solidFill>
                  <a:schemeClr val="tx1"/>
                </a:solidFill>
                <a:latin typeface="Helvetica" pitchFamily="2" charset="0"/>
                <a:cs typeface="Calibri Light" panose="020F0302020204030204" pitchFamily="34" charset="0"/>
              </a:rPr>
              <a:t>Output: Cloze Questions</a:t>
            </a:r>
          </a:p>
        </p:txBody>
      </p:sp>
      <p:sp>
        <p:nvSpPr>
          <p:cNvPr id="44" name="Rounded Rectangle 43">
            <a:extLst>
              <a:ext uri="{FF2B5EF4-FFF2-40B4-BE49-F238E27FC236}">
                <a16:creationId xmlns:a16="http://schemas.microsoft.com/office/drawing/2014/main" id="{B05666EF-CAAD-7547-8EFA-328F7194C2DA}"/>
              </a:ext>
            </a:extLst>
          </p:cNvPr>
          <p:cNvSpPr/>
          <p:nvPr/>
        </p:nvSpPr>
        <p:spPr>
          <a:xfrm>
            <a:off x="3591795" y="1924542"/>
            <a:ext cx="1763999" cy="1404000"/>
          </a:xfrm>
          <a:prstGeom prst="roundRect">
            <a:avLst>
              <a:gd name="adj" fmla="val 7233"/>
            </a:avLst>
          </a:prstGeom>
          <a:noFill/>
          <a:ln w="127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VN" sz="1400" b="1" dirty="0">
              <a:solidFill>
                <a:schemeClr val="tx1"/>
              </a:solidFill>
              <a:latin typeface="Calibri Light" panose="020F0302020204030204" pitchFamily="34" charset="0"/>
              <a:cs typeface="Calibri Light" panose="020F0302020204030204" pitchFamily="34" charset="0"/>
            </a:endParaRPr>
          </a:p>
        </p:txBody>
      </p:sp>
      <p:sp>
        <p:nvSpPr>
          <p:cNvPr id="61" name="Rectangle 60">
            <a:extLst>
              <a:ext uri="{FF2B5EF4-FFF2-40B4-BE49-F238E27FC236}">
                <a16:creationId xmlns:a16="http://schemas.microsoft.com/office/drawing/2014/main" id="{383723E9-2417-6242-844F-FE26D1BD2226}"/>
              </a:ext>
            </a:extLst>
          </p:cNvPr>
          <p:cNvSpPr/>
          <p:nvPr/>
        </p:nvSpPr>
        <p:spPr>
          <a:xfrm rot="5400000" flipH="1">
            <a:off x="4346062" y="1471962"/>
            <a:ext cx="242900" cy="1487302"/>
          </a:xfrm>
          <a:prstGeom prst="rect">
            <a:avLst/>
          </a:prstGeom>
          <a:no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rtlCol="0" anchor="ctr"/>
          <a:lstStyle/>
          <a:p>
            <a:pPr algn="ctr"/>
            <a:r>
              <a:rPr lang="en-VN" sz="1200" b="1" dirty="0">
                <a:solidFill>
                  <a:schemeClr val="tx1"/>
                </a:solidFill>
                <a:latin typeface="Helvetica" pitchFamily="2" charset="0"/>
                <a:cs typeface="Calibri Light" panose="020F0302020204030204" pitchFamily="34" charset="0"/>
              </a:rPr>
              <a:t>Wikipedia Article</a:t>
            </a:r>
          </a:p>
        </p:txBody>
      </p:sp>
      <p:sp>
        <p:nvSpPr>
          <p:cNvPr id="64" name="Rectangle 63">
            <a:extLst>
              <a:ext uri="{FF2B5EF4-FFF2-40B4-BE49-F238E27FC236}">
                <a16:creationId xmlns:a16="http://schemas.microsoft.com/office/drawing/2014/main" id="{E72CDDB9-E2A4-CE48-BEFE-B77DCD89091D}"/>
              </a:ext>
            </a:extLst>
          </p:cNvPr>
          <p:cNvSpPr/>
          <p:nvPr/>
        </p:nvSpPr>
        <p:spPr>
          <a:xfrm rot="5400000" flipH="1">
            <a:off x="4365377" y="2421886"/>
            <a:ext cx="297088" cy="1394483"/>
          </a:xfrm>
          <a:prstGeom prst="rect">
            <a:avLst/>
          </a:prstGeom>
          <a:no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rtlCol="0" anchor="ctr"/>
          <a:lstStyle/>
          <a:p>
            <a:pPr algn="ctr"/>
            <a:r>
              <a:rPr lang="en-US" sz="1200" b="1" dirty="0">
                <a:solidFill>
                  <a:schemeClr val="tx1"/>
                </a:solidFill>
                <a:latin typeface="Calibri Light" panose="020F0302020204030204" pitchFamily="34" charset="0"/>
                <a:cs typeface="Calibri Light" panose="020F0302020204030204" pitchFamily="34" charset="0"/>
              </a:rPr>
              <a:t>Or any other text</a:t>
            </a:r>
            <a:endParaRPr lang="en-VN" sz="1200" b="1" dirty="0">
              <a:solidFill>
                <a:schemeClr val="tx1"/>
              </a:solidFill>
              <a:latin typeface="Calibri Light" panose="020F0302020204030204" pitchFamily="34" charset="0"/>
              <a:cs typeface="Calibri Light" panose="020F0302020204030204" pitchFamily="34" charset="0"/>
            </a:endParaRPr>
          </a:p>
        </p:txBody>
      </p:sp>
      <p:pic>
        <p:nvPicPr>
          <p:cNvPr id="9218" name="Picture 2" descr="Wikipedia Icon Png #206685 - Free Icons Library">
            <a:extLst>
              <a:ext uri="{FF2B5EF4-FFF2-40B4-BE49-F238E27FC236}">
                <a16:creationId xmlns:a16="http://schemas.microsoft.com/office/drawing/2014/main" id="{96C951B3-362F-AD4A-94EF-73BA418C72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1067" y="2339361"/>
            <a:ext cx="452749" cy="452749"/>
          </a:xfrm>
          <a:prstGeom prst="rect">
            <a:avLst/>
          </a:prstGeom>
          <a:noFill/>
          <a:extLst>
            <a:ext uri="{909E8E84-426E-40DD-AFC4-6F175D3DCCD1}">
              <a14:hiddenFill xmlns:a14="http://schemas.microsoft.com/office/drawing/2010/main">
                <a:solidFill>
                  <a:srgbClr val="FFFFFF"/>
                </a:solidFill>
              </a14:hiddenFill>
            </a:ext>
          </a:extLst>
        </p:spPr>
      </p:pic>
      <p:sp>
        <p:nvSpPr>
          <p:cNvPr id="56" name="Rounded Rectangle 55">
            <a:extLst>
              <a:ext uri="{FF2B5EF4-FFF2-40B4-BE49-F238E27FC236}">
                <a16:creationId xmlns:a16="http://schemas.microsoft.com/office/drawing/2014/main" id="{17E2F8A2-503E-9B44-9C16-FD3D4B9D1E40}"/>
              </a:ext>
            </a:extLst>
          </p:cNvPr>
          <p:cNvSpPr/>
          <p:nvPr/>
        </p:nvSpPr>
        <p:spPr>
          <a:xfrm>
            <a:off x="9751768" y="1924542"/>
            <a:ext cx="1763999" cy="1404000"/>
          </a:xfrm>
          <a:prstGeom prst="roundRect">
            <a:avLst>
              <a:gd name="adj" fmla="val 7233"/>
            </a:avLst>
          </a:prstGeom>
          <a:noFill/>
          <a:ln w="127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VN" sz="1400" b="1" dirty="0">
              <a:solidFill>
                <a:schemeClr val="tx1"/>
              </a:solidFill>
              <a:latin typeface="Calibri Light" panose="020F0302020204030204" pitchFamily="34" charset="0"/>
              <a:cs typeface="Calibri Light" panose="020F0302020204030204" pitchFamily="34" charset="0"/>
            </a:endParaRPr>
          </a:p>
        </p:txBody>
      </p:sp>
      <p:pic>
        <p:nvPicPr>
          <p:cNvPr id="7" name="Picture 6">
            <a:extLst>
              <a:ext uri="{FF2B5EF4-FFF2-40B4-BE49-F238E27FC236}">
                <a16:creationId xmlns:a16="http://schemas.microsoft.com/office/drawing/2014/main" id="{B29E9E04-E6C6-764C-9874-7B6FB4CFF9D9}"/>
              </a:ext>
            </a:extLst>
          </p:cNvPr>
          <p:cNvPicPr>
            <a:picLocks noChangeAspect="1"/>
          </p:cNvPicPr>
          <p:nvPr/>
        </p:nvPicPr>
        <p:blipFill>
          <a:blip r:embed="rId3"/>
          <a:stretch>
            <a:fillRect/>
          </a:stretch>
        </p:blipFill>
        <p:spPr>
          <a:xfrm>
            <a:off x="10084071" y="2385620"/>
            <a:ext cx="1403286" cy="878476"/>
          </a:xfrm>
          <a:prstGeom prst="rect">
            <a:avLst/>
          </a:prstGeom>
        </p:spPr>
      </p:pic>
      <p:sp>
        <p:nvSpPr>
          <p:cNvPr id="70" name="Rectangle 69">
            <a:extLst>
              <a:ext uri="{FF2B5EF4-FFF2-40B4-BE49-F238E27FC236}">
                <a16:creationId xmlns:a16="http://schemas.microsoft.com/office/drawing/2014/main" id="{477ED6E6-3436-8844-98B1-759E358F5617}"/>
              </a:ext>
            </a:extLst>
          </p:cNvPr>
          <p:cNvSpPr/>
          <p:nvPr/>
        </p:nvSpPr>
        <p:spPr>
          <a:xfrm rot="5400000" flipH="1">
            <a:off x="10223725" y="1701855"/>
            <a:ext cx="297088" cy="1051004"/>
          </a:xfrm>
          <a:prstGeom prst="rect">
            <a:avLst/>
          </a:prstGeom>
          <a:no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rtlCol="0" anchor="ctr"/>
          <a:lstStyle/>
          <a:p>
            <a:pPr algn="ctr"/>
            <a:r>
              <a:rPr lang="en-US" sz="1200" b="1" dirty="0">
                <a:solidFill>
                  <a:schemeClr val="tx1"/>
                </a:solidFill>
                <a:latin typeface="Helvetica" pitchFamily="2" charset="0"/>
                <a:cs typeface="Calibri Light" panose="020F0302020204030204" pitchFamily="34" charset="0"/>
              </a:rPr>
              <a:t>Example:</a:t>
            </a:r>
            <a:endParaRPr lang="en-VN" sz="1200" b="1" dirty="0">
              <a:solidFill>
                <a:schemeClr val="tx1"/>
              </a:solidFill>
              <a:latin typeface="Helvetica" pitchFamily="2" charset="0"/>
              <a:cs typeface="Calibri Light" panose="020F0302020204030204" pitchFamily="34" charset="0"/>
            </a:endParaRPr>
          </a:p>
        </p:txBody>
      </p:sp>
      <p:sp>
        <p:nvSpPr>
          <p:cNvPr id="51" name="Rounded Rectangle 50">
            <a:extLst>
              <a:ext uri="{FF2B5EF4-FFF2-40B4-BE49-F238E27FC236}">
                <a16:creationId xmlns:a16="http://schemas.microsoft.com/office/drawing/2014/main" id="{3910E01C-D601-1743-8063-7F0762BD1C2F}"/>
              </a:ext>
            </a:extLst>
          </p:cNvPr>
          <p:cNvSpPr/>
          <p:nvPr/>
        </p:nvSpPr>
        <p:spPr>
          <a:xfrm>
            <a:off x="7698444" y="1924542"/>
            <a:ext cx="1763999" cy="1404000"/>
          </a:xfrm>
          <a:prstGeom prst="roundRect">
            <a:avLst>
              <a:gd name="adj" fmla="val 7233"/>
            </a:avLst>
          </a:prstGeom>
          <a:noFill/>
          <a:ln w="127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VN" sz="1400" b="1" dirty="0">
              <a:solidFill>
                <a:schemeClr val="tx1"/>
              </a:solidFill>
              <a:latin typeface="Calibri Light" panose="020F0302020204030204" pitchFamily="34" charset="0"/>
              <a:cs typeface="Calibri Light" panose="020F0302020204030204" pitchFamily="34" charset="0"/>
            </a:endParaRPr>
          </a:p>
        </p:txBody>
      </p:sp>
      <p:sp>
        <p:nvSpPr>
          <p:cNvPr id="65" name="Rectangle 64">
            <a:extLst>
              <a:ext uri="{FF2B5EF4-FFF2-40B4-BE49-F238E27FC236}">
                <a16:creationId xmlns:a16="http://schemas.microsoft.com/office/drawing/2014/main" id="{C526E3FC-50A4-FA47-AB81-CC6DA23C2E3E}"/>
              </a:ext>
            </a:extLst>
          </p:cNvPr>
          <p:cNvSpPr/>
          <p:nvPr/>
        </p:nvSpPr>
        <p:spPr>
          <a:xfrm rot="5400000" flipH="1">
            <a:off x="8670452" y="1602424"/>
            <a:ext cx="297088" cy="1051004"/>
          </a:xfrm>
          <a:prstGeom prst="rect">
            <a:avLst/>
          </a:prstGeom>
          <a:no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rtlCol="0" anchor="ctr"/>
          <a:lstStyle/>
          <a:p>
            <a:pPr algn="ctr"/>
            <a:r>
              <a:rPr lang="en-US" sz="1200" dirty="0">
                <a:solidFill>
                  <a:schemeClr val="tx1"/>
                </a:solidFill>
                <a:latin typeface="Helvetica" pitchFamily="2" charset="0"/>
                <a:cs typeface="Calibri Light" panose="020F0302020204030204" pitchFamily="34" charset="0"/>
              </a:rPr>
              <a:t>WordNet</a:t>
            </a:r>
            <a:endParaRPr lang="en-VN" sz="1200" dirty="0">
              <a:solidFill>
                <a:schemeClr val="tx1"/>
              </a:solidFill>
              <a:latin typeface="Helvetica" pitchFamily="2" charset="0"/>
              <a:cs typeface="Calibri Light" panose="020F0302020204030204" pitchFamily="34" charset="0"/>
            </a:endParaRPr>
          </a:p>
        </p:txBody>
      </p:sp>
      <p:sp>
        <p:nvSpPr>
          <p:cNvPr id="66" name="Rectangle 65">
            <a:extLst>
              <a:ext uri="{FF2B5EF4-FFF2-40B4-BE49-F238E27FC236}">
                <a16:creationId xmlns:a16="http://schemas.microsoft.com/office/drawing/2014/main" id="{9DB8EC1E-977F-6646-9600-A8D78282632F}"/>
              </a:ext>
            </a:extLst>
          </p:cNvPr>
          <p:cNvSpPr/>
          <p:nvPr/>
        </p:nvSpPr>
        <p:spPr>
          <a:xfrm rot="5400000" flipH="1">
            <a:off x="8752008" y="1878641"/>
            <a:ext cx="297088" cy="937969"/>
          </a:xfrm>
          <a:prstGeom prst="rect">
            <a:avLst/>
          </a:prstGeom>
          <a:no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vert270" rtlCol="0" anchor="ctr"/>
          <a:lstStyle/>
          <a:p>
            <a:pPr algn="ctr"/>
            <a:r>
              <a:rPr lang="en-US" sz="1200" dirty="0">
                <a:solidFill>
                  <a:schemeClr val="tx1"/>
                </a:solidFill>
                <a:latin typeface="Helvetica" pitchFamily="2" charset="0"/>
                <a:cs typeface="Calibri Light" panose="020F0302020204030204" pitchFamily="34" charset="0"/>
              </a:rPr>
              <a:t>ConceptNet</a:t>
            </a:r>
            <a:endParaRPr lang="en-VN" sz="1200" dirty="0">
              <a:solidFill>
                <a:schemeClr val="tx1"/>
              </a:solidFill>
              <a:latin typeface="Helvetica" pitchFamily="2" charset="0"/>
              <a:cs typeface="Calibri Light" panose="020F0302020204030204" pitchFamily="34" charset="0"/>
            </a:endParaRPr>
          </a:p>
        </p:txBody>
      </p:sp>
      <p:pic>
        <p:nvPicPr>
          <p:cNvPr id="9220" name="Picture 4" descr="Improving Word Embeddings by Emphasizing Co-hyponyms | SpringerLink">
            <a:extLst>
              <a:ext uri="{FF2B5EF4-FFF2-40B4-BE49-F238E27FC236}">
                <a16:creationId xmlns:a16="http://schemas.microsoft.com/office/drawing/2014/main" id="{EEC6BB38-6A16-404A-8247-B8DBEA1612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5251" y="2692091"/>
            <a:ext cx="1561780" cy="575581"/>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ConceptNet">
            <a:extLst>
              <a:ext uri="{FF2B5EF4-FFF2-40B4-BE49-F238E27FC236}">
                <a16:creationId xmlns:a16="http://schemas.microsoft.com/office/drawing/2014/main" id="{3D303362-EAC6-CE4F-84F1-A66CBC6EF5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49054" y="1998427"/>
            <a:ext cx="542086" cy="542086"/>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AD93EF07-78E6-1D4B-B7F4-5D16B3E16BEA}"/>
              </a:ext>
            </a:extLst>
          </p:cNvPr>
          <p:cNvSpPr/>
          <p:nvPr/>
        </p:nvSpPr>
        <p:spPr>
          <a:xfrm>
            <a:off x="3591795" y="4170628"/>
            <a:ext cx="1764000" cy="2088000"/>
          </a:xfrm>
          <a:prstGeom prst="rect">
            <a:avLst/>
          </a:prstGeom>
          <a:solidFill>
            <a:schemeClr val="bg1"/>
          </a:solidFill>
          <a:ln w="12700" cap="flat" cmpd="sng" algn="ctr">
            <a:solidFill>
              <a:schemeClr val="bg1">
                <a:lumMod val="50000"/>
              </a:schemeClr>
            </a:solidFill>
            <a:prstDash val="solid"/>
            <a:round/>
            <a:headEnd type="none" w="med" len="med"/>
            <a:tailEnd type="none" w="med" len="med"/>
            <a:extLst>
              <a:ext uri="{C807C97D-BFC1-408E-A445-0C87EB9F89A2}">
                <ask:lineSketchStyleProps xmlns:ask="http://schemas.microsoft.com/office/drawing/2018/sketchyshapes" sd="1136257699">
                  <a:custGeom>
                    <a:avLst/>
                    <a:gdLst>
                      <a:gd name="connsiteX0" fmla="*/ 0 w 2459805"/>
                      <a:gd name="connsiteY0" fmla="*/ 339798 h 1880352"/>
                      <a:gd name="connsiteX1" fmla="*/ 339798 w 2459805"/>
                      <a:gd name="connsiteY1" fmla="*/ 0 h 1880352"/>
                      <a:gd name="connsiteX2" fmla="*/ 879795 w 2459805"/>
                      <a:gd name="connsiteY2" fmla="*/ 0 h 1880352"/>
                      <a:gd name="connsiteX3" fmla="*/ 1437594 w 2459805"/>
                      <a:gd name="connsiteY3" fmla="*/ 0 h 1880352"/>
                      <a:gd name="connsiteX4" fmla="*/ 2120007 w 2459805"/>
                      <a:gd name="connsiteY4" fmla="*/ 0 h 1880352"/>
                      <a:gd name="connsiteX5" fmla="*/ 2459805 w 2459805"/>
                      <a:gd name="connsiteY5" fmla="*/ 339798 h 1880352"/>
                      <a:gd name="connsiteX6" fmla="*/ 2459805 w 2459805"/>
                      <a:gd name="connsiteY6" fmla="*/ 916161 h 1880352"/>
                      <a:gd name="connsiteX7" fmla="*/ 2459805 w 2459805"/>
                      <a:gd name="connsiteY7" fmla="*/ 1540554 h 1880352"/>
                      <a:gd name="connsiteX8" fmla="*/ 2120007 w 2459805"/>
                      <a:gd name="connsiteY8" fmla="*/ 1880352 h 1880352"/>
                      <a:gd name="connsiteX9" fmla="*/ 1580010 w 2459805"/>
                      <a:gd name="connsiteY9" fmla="*/ 1880352 h 1880352"/>
                      <a:gd name="connsiteX10" fmla="*/ 1022211 w 2459805"/>
                      <a:gd name="connsiteY10" fmla="*/ 1880352 h 1880352"/>
                      <a:gd name="connsiteX11" fmla="*/ 339798 w 2459805"/>
                      <a:gd name="connsiteY11" fmla="*/ 1880352 h 1880352"/>
                      <a:gd name="connsiteX12" fmla="*/ 0 w 2459805"/>
                      <a:gd name="connsiteY12" fmla="*/ 1540554 h 1880352"/>
                      <a:gd name="connsiteX13" fmla="*/ 0 w 2459805"/>
                      <a:gd name="connsiteY13" fmla="*/ 940176 h 1880352"/>
                      <a:gd name="connsiteX14" fmla="*/ 0 w 2459805"/>
                      <a:gd name="connsiteY14" fmla="*/ 339798 h 1880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59805" h="1880352" extrusionOk="0">
                        <a:moveTo>
                          <a:pt x="0" y="339798"/>
                        </a:moveTo>
                        <a:cubicBezTo>
                          <a:pt x="21338" y="133204"/>
                          <a:pt x="138064" y="7966"/>
                          <a:pt x="339798" y="0"/>
                        </a:cubicBezTo>
                        <a:cubicBezTo>
                          <a:pt x="582708" y="-5160"/>
                          <a:pt x="685524" y="-13668"/>
                          <a:pt x="879795" y="0"/>
                        </a:cubicBezTo>
                        <a:cubicBezTo>
                          <a:pt x="1074066" y="13668"/>
                          <a:pt x="1292582" y="17563"/>
                          <a:pt x="1437594" y="0"/>
                        </a:cubicBezTo>
                        <a:cubicBezTo>
                          <a:pt x="1582606" y="-17563"/>
                          <a:pt x="1808804" y="3364"/>
                          <a:pt x="2120007" y="0"/>
                        </a:cubicBezTo>
                        <a:cubicBezTo>
                          <a:pt x="2329958" y="30016"/>
                          <a:pt x="2481725" y="125238"/>
                          <a:pt x="2459805" y="339798"/>
                        </a:cubicBezTo>
                        <a:cubicBezTo>
                          <a:pt x="2476683" y="475997"/>
                          <a:pt x="2430994" y="673450"/>
                          <a:pt x="2459805" y="916161"/>
                        </a:cubicBezTo>
                        <a:cubicBezTo>
                          <a:pt x="2488616" y="1158872"/>
                          <a:pt x="2488298" y="1399026"/>
                          <a:pt x="2459805" y="1540554"/>
                        </a:cubicBezTo>
                        <a:cubicBezTo>
                          <a:pt x="2497675" y="1717876"/>
                          <a:pt x="2320235" y="1900015"/>
                          <a:pt x="2120007" y="1880352"/>
                        </a:cubicBezTo>
                        <a:cubicBezTo>
                          <a:pt x="1962404" y="1881077"/>
                          <a:pt x="1817953" y="1903058"/>
                          <a:pt x="1580010" y="1880352"/>
                        </a:cubicBezTo>
                        <a:cubicBezTo>
                          <a:pt x="1342067" y="1857646"/>
                          <a:pt x="1221539" y="1881454"/>
                          <a:pt x="1022211" y="1880352"/>
                        </a:cubicBezTo>
                        <a:cubicBezTo>
                          <a:pt x="822883" y="1879250"/>
                          <a:pt x="651738" y="1893265"/>
                          <a:pt x="339798" y="1880352"/>
                        </a:cubicBezTo>
                        <a:cubicBezTo>
                          <a:pt x="128264" y="1842189"/>
                          <a:pt x="9559" y="1688820"/>
                          <a:pt x="0" y="1540554"/>
                        </a:cubicBezTo>
                        <a:cubicBezTo>
                          <a:pt x="-24260" y="1283510"/>
                          <a:pt x="-2749" y="1071494"/>
                          <a:pt x="0" y="940176"/>
                        </a:cubicBezTo>
                        <a:cubicBezTo>
                          <a:pt x="2749" y="808858"/>
                          <a:pt x="-24802" y="472746"/>
                          <a:pt x="0" y="339798"/>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dk1"/>
          </a:fontRef>
        </p:style>
        <p:txBody>
          <a:bodyPr lIns="36000" rIns="36000" rtlCol="0" anchor="t"/>
          <a:lstStyle/>
          <a:p>
            <a:r>
              <a:rPr lang="en-US" sz="1100" b="1" dirty="0">
                <a:solidFill>
                  <a:schemeClr val="tx1"/>
                </a:solidFill>
                <a:latin typeface="Helvetica" pitchFamily="2" charset="0"/>
              </a:rPr>
              <a:t>1. Plain text</a:t>
            </a:r>
          </a:p>
          <a:p>
            <a:endParaRPr lang="en-US" sz="1200" dirty="0">
              <a:solidFill>
                <a:schemeClr val="tx1"/>
              </a:solidFill>
              <a:latin typeface="Helvetica Light" panose="020B0403020202020204" pitchFamily="34" charset="0"/>
            </a:endParaRPr>
          </a:p>
          <a:p>
            <a:r>
              <a:rPr lang="en-US" sz="1100" dirty="0">
                <a:solidFill>
                  <a:schemeClr val="tx1"/>
                </a:solidFill>
                <a:latin typeface="Helvetica Light" panose="020B0403020202020204" pitchFamily="34" charset="0"/>
              </a:rPr>
              <a:t>Worldwide, there are several hundred cultivars of mango. Depending on the cultivar, mango fruit varies in size, shape, sweetness, skin color, and flesh color which may be pale yellow, gold, or orange. </a:t>
            </a:r>
            <a:endParaRPr lang="en-VN" sz="1100" dirty="0">
              <a:solidFill>
                <a:schemeClr val="tx1"/>
              </a:solidFill>
              <a:latin typeface="Helvetica Light" panose="020B0403020202020204" pitchFamily="34" charset="0"/>
              <a:cs typeface="Calibri Light" panose="020F0302020204030204" pitchFamily="34" charset="0"/>
            </a:endParaRPr>
          </a:p>
        </p:txBody>
      </p:sp>
      <p:sp>
        <p:nvSpPr>
          <p:cNvPr id="72" name="Rectangle 71">
            <a:extLst>
              <a:ext uri="{FF2B5EF4-FFF2-40B4-BE49-F238E27FC236}">
                <a16:creationId xmlns:a16="http://schemas.microsoft.com/office/drawing/2014/main" id="{762785B4-326D-E341-A521-E1BD6106501B}"/>
              </a:ext>
            </a:extLst>
          </p:cNvPr>
          <p:cNvSpPr/>
          <p:nvPr/>
        </p:nvSpPr>
        <p:spPr>
          <a:xfrm>
            <a:off x="5645119" y="4170628"/>
            <a:ext cx="1764000" cy="2088000"/>
          </a:xfrm>
          <a:prstGeom prst="rect">
            <a:avLst/>
          </a:prstGeom>
          <a:solidFill>
            <a:schemeClr val="bg1"/>
          </a:solidFill>
          <a:ln w="12700" cap="flat" cmpd="sng" algn="ctr">
            <a:solidFill>
              <a:schemeClr val="bg1">
                <a:lumMod val="50000"/>
              </a:schemeClr>
            </a:solidFill>
            <a:prstDash val="solid"/>
            <a:round/>
            <a:headEnd type="none" w="med" len="med"/>
            <a:tailEnd type="none" w="med" len="med"/>
            <a:extLst>
              <a:ext uri="{C807C97D-BFC1-408E-A445-0C87EB9F89A2}">
                <ask:lineSketchStyleProps xmlns:ask="http://schemas.microsoft.com/office/drawing/2018/sketchyshapes" sd="4057322111">
                  <a:custGeom>
                    <a:avLst/>
                    <a:gdLst>
                      <a:gd name="connsiteX0" fmla="*/ 0 w 2346667"/>
                      <a:gd name="connsiteY0" fmla="*/ 329493 h 1823326"/>
                      <a:gd name="connsiteX1" fmla="*/ 329493 w 2346667"/>
                      <a:gd name="connsiteY1" fmla="*/ 0 h 1823326"/>
                      <a:gd name="connsiteX2" fmla="*/ 925807 w 2346667"/>
                      <a:gd name="connsiteY2" fmla="*/ 0 h 1823326"/>
                      <a:gd name="connsiteX3" fmla="*/ 1471490 w 2346667"/>
                      <a:gd name="connsiteY3" fmla="*/ 0 h 1823326"/>
                      <a:gd name="connsiteX4" fmla="*/ 2017174 w 2346667"/>
                      <a:gd name="connsiteY4" fmla="*/ 0 h 1823326"/>
                      <a:gd name="connsiteX5" fmla="*/ 2346667 w 2346667"/>
                      <a:gd name="connsiteY5" fmla="*/ 329493 h 1823326"/>
                      <a:gd name="connsiteX6" fmla="*/ 2346667 w 2346667"/>
                      <a:gd name="connsiteY6" fmla="*/ 923306 h 1823326"/>
                      <a:gd name="connsiteX7" fmla="*/ 2346667 w 2346667"/>
                      <a:gd name="connsiteY7" fmla="*/ 1493833 h 1823326"/>
                      <a:gd name="connsiteX8" fmla="*/ 2017174 w 2346667"/>
                      <a:gd name="connsiteY8" fmla="*/ 1823326 h 1823326"/>
                      <a:gd name="connsiteX9" fmla="*/ 1488367 w 2346667"/>
                      <a:gd name="connsiteY9" fmla="*/ 1823326 h 1823326"/>
                      <a:gd name="connsiteX10" fmla="*/ 959561 w 2346667"/>
                      <a:gd name="connsiteY10" fmla="*/ 1823326 h 1823326"/>
                      <a:gd name="connsiteX11" fmla="*/ 329493 w 2346667"/>
                      <a:gd name="connsiteY11" fmla="*/ 1823326 h 1823326"/>
                      <a:gd name="connsiteX12" fmla="*/ 0 w 2346667"/>
                      <a:gd name="connsiteY12" fmla="*/ 1493833 h 1823326"/>
                      <a:gd name="connsiteX13" fmla="*/ 0 w 2346667"/>
                      <a:gd name="connsiteY13" fmla="*/ 911663 h 1823326"/>
                      <a:gd name="connsiteX14" fmla="*/ 0 w 2346667"/>
                      <a:gd name="connsiteY14" fmla="*/ 329493 h 182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46667" h="1823326" extrusionOk="0">
                        <a:moveTo>
                          <a:pt x="0" y="329493"/>
                        </a:moveTo>
                        <a:cubicBezTo>
                          <a:pt x="7102" y="156806"/>
                          <a:pt x="128198" y="-30568"/>
                          <a:pt x="329493" y="0"/>
                        </a:cubicBezTo>
                        <a:cubicBezTo>
                          <a:pt x="505229" y="22179"/>
                          <a:pt x="766272" y="3914"/>
                          <a:pt x="925807" y="0"/>
                        </a:cubicBezTo>
                        <a:cubicBezTo>
                          <a:pt x="1085342" y="-3914"/>
                          <a:pt x="1207206" y="24222"/>
                          <a:pt x="1471490" y="0"/>
                        </a:cubicBezTo>
                        <a:cubicBezTo>
                          <a:pt x="1735774" y="-24222"/>
                          <a:pt x="1773242" y="-18616"/>
                          <a:pt x="2017174" y="0"/>
                        </a:cubicBezTo>
                        <a:cubicBezTo>
                          <a:pt x="2241435" y="-15056"/>
                          <a:pt x="2360583" y="141512"/>
                          <a:pt x="2346667" y="329493"/>
                        </a:cubicBezTo>
                        <a:cubicBezTo>
                          <a:pt x="2338057" y="467394"/>
                          <a:pt x="2334619" y="645569"/>
                          <a:pt x="2346667" y="923306"/>
                        </a:cubicBezTo>
                        <a:cubicBezTo>
                          <a:pt x="2358715" y="1201043"/>
                          <a:pt x="2373240" y="1242155"/>
                          <a:pt x="2346667" y="1493833"/>
                        </a:cubicBezTo>
                        <a:cubicBezTo>
                          <a:pt x="2337375" y="1667980"/>
                          <a:pt x="2198189" y="1807635"/>
                          <a:pt x="2017174" y="1823326"/>
                        </a:cubicBezTo>
                        <a:cubicBezTo>
                          <a:pt x="1904371" y="1815106"/>
                          <a:pt x="1661194" y="1832257"/>
                          <a:pt x="1488367" y="1823326"/>
                        </a:cubicBezTo>
                        <a:cubicBezTo>
                          <a:pt x="1315540" y="1814395"/>
                          <a:pt x="1217610" y="1838015"/>
                          <a:pt x="959561" y="1823326"/>
                        </a:cubicBezTo>
                        <a:cubicBezTo>
                          <a:pt x="701512" y="1808637"/>
                          <a:pt x="484674" y="1830002"/>
                          <a:pt x="329493" y="1823326"/>
                        </a:cubicBezTo>
                        <a:cubicBezTo>
                          <a:pt x="115002" y="1851456"/>
                          <a:pt x="-5605" y="1632416"/>
                          <a:pt x="0" y="1493833"/>
                        </a:cubicBezTo>
                        <a:cubicBezTo>
                          <a:pt x="-15800" y="1322279"/>
                          <a:pt x="24035" y="1116250"/>
                          <a:pt x="0" y="911663"/>
                        </a:cubicBezTo>
                        <a:cubicBezTo>
                          <a:pt x="-24035" y="707076"/>
                          <a:pt x="-16383" y="543471"/>
                          <a:pt x="0" y="329493"/>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dk1"/>
          </a:fontRef>
        </p:style>
        <p:txBody>
          <a:bodyPr lIns="36000" rIns="36000" rtlCol="0" anchor="t"/>
          <a:lstStyle/>
          <a:p>
            <a:r>
              <a:rPr lang="en-US" sz="1100" b="1" dirty="0">
                <a:solidFill>
                  <a:schemeClr val="tx1"/>
                </a:solidFill>
                <a:latin typeface="Helvetica" pitchFamily="2" charset="0"/>
              </a:rPr>
              <a:t>2. Identify key phrases</a:t>
            </a:r>
          </a:p>
          <a:p>
            <a:endParaRPr lang="en-US" sz="1100" dirty="0">
              <a:solidFill>
                <a:schemeClr val="tx1"/>
              </a:solidFill>
              <a:latin typeface="Helvetica Light" panose="020B0403020202020204" pitchFamily="34" charset="0"/>
            </a:endParaRPr>
          </a:p>
          <a:p>
            <a:r>
              <a:rPr lang="en-US" sz="1100" dirty="0">
                <a:solidFill>
                  <a:schemeClr val="tx1"/>
                </a:solidFill>
                <a:latin typeface="Helvetica Light" panose="020B0403020202020204" pitchFamily="34" charset="0"/>
              </a:rPr>
              <a:t>Worldwide, there are several hundred cultivars of mango. Depending on the cultivar, mango fruit varies in size, shape, </a:t>
            </a:r>
            <a:r>
              <a:rPr lang="en-US" sz="1100" b="1" dirty="0">
                <a:solidFill>
                  <a:schemeClr val="tx1"/>
                </a:solidFill>
                <a:latin typeface="Helvetica" pitchFamily="2" charset="0"/>
              </a:rPr>
              <a:t>sweetness</a:t>
            </a:r>
            <a:r>
              <a:rPr lang="en-US" sz="1100" dirty="0">
                <a:solidFill>
                  <a:schemeClr val="tx1"/>
                </a:solidFill>
                <a:latin typeface="Helvetica Light" panose="020B0403020202020204" pitchFamily="34" charset="0"/>
              </a:rPr>
              <a:t>, skin color, and flesh color which may be pale yellow, gold, or orange. </a:t>
            </a:r>
            <a:endParaRPr lang="en-VN" sz="1100" dirty="0">
              <a:solidFill>
                <a:schemeClr val="tx1"/>
              </a:solidFill>
              <a:latin typeface="Helvetica Light" panose="020B0403020202020204" pitchFamily="34" charset="0"/>
              <a:cs typeface="Calibri Light" panose="020F0302020204030204" pitchFamily="34" charset="0"/>
            </a:endParaRPr>
          </a:p>
        </p:txBody>
      </p:sp>
      <p:sp>
        <p:nvSpPr>
          <p:cNvPr id="73" name="Rectangle 72">
            <a:extLst>
              <a:ext uri="{FF2B5EF4-FFF2-40B4-BE49-F238E27FC236}">
                <a16:creationId xmlns:a16="http://schemas.microsoft.com/office/drawing/2014/main" id="{3AD1B586-11A0-1143-8F7D-229E6F79D39E}"/>
              </a:ext>
            </a:extLst>
          </p:cNvPr>
          <p:cNvSpPr/>
          <p:nvPr/>
        </p:nvSpPr>
        <p:spPr>
          <a:xfrm>
            <a:off x="7698443" y="4170628"/>
            <a:ext cx="1764000" cy="2088000"/>
          </a:xfrm>
          <a:prstGeom prst="rect">
            <a:avLst/>
          </a:prstGeom>
          <a:solidFill>
            <a:schemeClr val="bg1"/>
          </a:solidFill>
          <a:ln w="12700" cap="flat" cmpd="sng" algn="ctr">
            <a:solidFill>
              <a:schemeClr val="bg1">
                <a:lumMod val="50000"/>
              </a:schemeClr>
            </a:solidFill>
            <a:prstDash val="solid"/>
            <a:round/>
            <a:headEnd type="none" w="med" len="med"/>
            <a:tailEnd type="none" w="med" len="med"/>
            <a:extLst>
              <a:ext uri="{C807C97D-BFC1-408E-A445-0C87EB9F89A2}">
                <ask:lineSketchStyleProps xmlns:ask="http://schemas.microsoft.com/office/drawing/2018/sketchyshapes" sd="4057322111">
                  <a:custGeom>
                    <a:avLst/>
                    <a:gdLst>
                      <a:gd name="connsiteX0" fmla="*/ 0 w 2346667"/>
                      <a:gd name="connsiteY0" fmla="*/ 329493 h 1823326"/>
                      <a:gd name="connsiteX1" fmla="*/ 329493 w 2346667"/>
                      <a:gd name="connsiteY1" fmla="*/ 0 h 1823326"/>
                      <a:gd name="connsiteX2" fmla="*/ 925807 w 2346667"/>
                      <a:gd name="connsiteY2" fmla="*/ 0 h 1823326"/>
                      <a:gd name="connsiteX3" fmla="*/ 1471490 w 2346667"/>
                      <a:gd name="connsiteY3" fmla="*/ 0 h 1823326"/>
                      <a:gd name="connsiteX4" fmla="*/ 2017174 w 2346667"/>
                      <a:gd name="connsiteY4" fmla="*/ 0 h 1823326"/>
                      <a:gd name="connsiteX5" fmla="*/ 2346667 w 2346667"/>
                      <a:gd name="connsiteY5" fmla="*/ 329493 h 1823326"/>
                      <a:gd name="connsiteX6" fmla="*/ 2346667 w 2346667"/>
                      <a:gd name="connsiteY6" fmla="*/ 923306 h 1823326"/>
                      <a:gd name="connsiteX7" fmla="*/ 2346667 w 2346667"/>
                      <a:gd name="connsiteY7" fmla="*/ 1493833 h 1823326"/>
                      <a:gd name="connsiteX8" fmla="*/ 2017174 w 2346667"/>
                      <a:gd name="connsiteY8" fmla="*/ 1823326 h 1823326"/>
                      <a:gd name="connsiteX9" fmla="*/ 1488367 w 2346667"/>
                      <a:gd name="connsiteY9" fmla="*/ 1823326 h 1823326"/>
                      <a:gd name="connsiteX10" fmla="*/ 959561 w 2346667"/>
                      <a:gd name="connsiteY10" fmla="*/ 1823326 h 1823326"/>
                      <a:gd name="connsiteX11" fmla="*/ 329493 w 2346667"/>
                      <a:gd name="connsiteY11" fmla="*/ 1823326 h 1823326"/>
                      <a:gd name="connsiteX12" fmla="*/ 0 w 2346667"/>
                      <a:gd name="connsiteY12" fmla="*/ 1493833 h 1823326"/>
                      <a:gd name="connsiteX13" fmla="*/ 0 w 2346667"/>
                      <a:gd name="connsiteY13" fmla="*/ 911663 h 1823326"/>
                      <a:gd name="connsiteX14" fmla="*/ 0 w 2346667"/>
                      <a:gd name="connsiteY14" fmla="*/ 329493 h 182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46667" h="1823326" extrusionOk="0">
                        <a:moveTo>
                          <a:pt x="0" y="329493"/>
                        </a:moveTo>
                        <a:cubicBezTo>
                          <a:pt x="7102" y="156806"/>
                          <a:pt x="128198" y="-30568"/>
                          <a:pt x="329493" y="0"/>
                        </a:cubicBezTo>
                        <a:cubicBezTo>
                          <a:pt x="505229" y="22179"/>
                          <a:pt x="766272" y="3914"/>
                          <a:pt x="925807" y="0"/>
                        </a:cubicBezTo>
                        <a:cubicBezTo>
                          <a:pt x="1085342" y="-3914"/>
                          <a:pt x="1207206" y="24222"/>
                          <a:pt x="1471490" y="0"/>
                        </a:cubicBezTo>
                        <a:cubicBezTo>
                          <a:pt x="1735774" y="-24222"/>
                          <a:pt x="1773242" y="-18616"/>
                          <a:pt x="2017174" y="0"/>
                        </a:cubicBezTo>
                        <a:cubicBezTo>
                          <a:pt x="2241435" y="-15056"/>
                          <a:pt x="2360583" y="141512"/>
                          <a:pt x="2346667" y="329493"/>
                        </a:cubicBezTo>
                        <a:cubicBezTo>
                          <a:pt x="2338057" y="467394"/>
                          <a:pt x="2334619" y="645569"/>
                          <a:pt x="2346667" y="923306"/>
                        </a:cubicBezTo>
                        <a:cubicBezTo>
                          <a:pt x="2358715" y="1201043"/>
                          <a:pt x="2373240" y="1242155"/>
                          <a:pt x="2346667" y="1493833"/>
                        </a:cubicBezTo>
                        <a:cubicBezTo>
                          <a:pt x="2337375" y="1667980"/>
                          <a:pt x="2198189" y="1807635"/>
                          <a:pt x="2017174" y="1823326"/>
                        </a:cubicBezTo>
                        <a:cubicBezTo>
                          <a:pt x="1904371" y="1815106"/>
                          <a:pt x="1661194" y="1832257"/>
                          <a:pt x="1488367" y="1823326"/>
                        </a:cubicBezTo>
                        <a:cubicBezTo>
                          <a:pt x="1315540" y="1814395"/>
                          <a:pt x="1217610" y="1838015"/>
                          <a:pt x="959561" y="1823326"/>
                        </a:cubicBezTo>
                        <a:cubicBezTo>
                          <a:pt x="701512" y="1808637"/>
                          <a:pt x="484674" y="1830002"/>
                          <a:pt x="329493" y="1823326"/>
                        </a:cubicBezTo>
                        <a:cubicBezTo>
                          <a:pt x="115002" y="1851456"/>
                          <a:pt x="-5605" y="1632416"/>
                          <a:pt x="0" y="1493833"/>
                        </a:cubicBezTo>
                        <a:cubicBezTo>
                          <a:pt x="-15800" y="1322279"/>
                          <a:pt x="24035" y="1116250"/>
                          <a:pt x="0" y="911663"/>
                        </a:cubicBezTo>
                        <a:cubicBezTo>
                          <a:pt x="-24035" y="707076"/>
                          <a:pt x="-16383" y="543471"/>
                          <a:pt x="0" y="329493"/>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dk1"/>
          </a:fontRef>
        </p:style>
        <p:txBody>
          <a:bodyPr lIns="36000" rIns="36000" rtlCol="0" anchor="t"/>
          <a:lstStyle/>
          <a:p>
            <a:r>
              <a:rPr lang="en-US" sz="1100" b="1" dirty="0">
                <a:solidFill>
                  <a:schemeClr val="tx1"/>
                </a:solidFill>
                <a:latin typeface="Helvetica" pitchFamily="2" charset="0"/>
              </a:rPr>
              <a:t>3. Generate Distractors</a:t>
            </a:r>
          </a:p>
          <a:p>
            <a:endParaRPr lang="en-US" sz="1100" b="1" dirty="0">
              <a:solidFill>
                <a:schemeClr val="tx1"/>
              </a:solidFill>
              <a:latin typeface="Helvetica" pitchFamily="2" charset="0"/>
            </a:endParaRPr>
          </a:p>
          <a:p>
            <a:r>
              <a:rPr lang="en-US" sz="1100" b="1" dirty="0">
                <a:solidFill>
                  <a:schemeClr val="tx1"/>
                </a:solidFill>
                <a:latin typeface="Helvetica" pitchFamily="2" charset="0"/>
              </a:rPr>
              <a:t>Key words: </a:t>
            </a:r>
            <a:r>
              <a:rPr lang="en-US" sz="1100" b="1" u="sng" dirty="0">
                <a:solidFill>
                  <a:schemeClr val="tx1"/>
                </a:solidFill>
                <a:latin typeface="Helvetica" pitchFamily="2" charset="0"/>
              </a:rPr>
              <a:t>sweetness</a:t>
            </a:r>
          </a:p>
          <a:p>
            <a:r>
              <a:rPr lang="en-US" sz="1100" b="1" dirty="0">
                <a:solidFill>
                  <a:schemeClr val="tx1"/>
                </a:solidFill>
                <a:latin typeface="Helvetica" pitchFamily="2" charset="0"/>
              </a:rPr>
              <a:t>Distractor: </a:t>
            </a:r>
            <a:r>
              <a:rPr lang="en-US" sz="1100" dirty="0">
                <a:latin typeface="Helvetica Light" panose="020B0403020202020204" pitchFamily="34" charset="0"/>
              </a:rPr>
              <a:t>bitterness, palatability, rancidness, sourness', spiciness, unpalatability</a:t>
            </a:r>
            <a:endParaRPr lang="en-US" sz="1100" dirty="0">
              <a:solidFill>
                <a:schemeClr val="tx1"/>
              </a:solidFill>
              <a:latin typeface="Helvetica Light" panose="020B0403020202020204" pitchFamily="34" charset="0"/>
            </a:endParaRPr>
          </a:p>
        </p:txBody>
      </p:sp>
      <p:sp>
        <p:nvSpPr>
          <p:cNvPr id="74" name="Rectangle 73">
            <a:extLst>
              <a:ext uri="{FF2B5EF4-FFF2-40B4-BE49-F238E27FC236}">
                <a16:creationId xmlns:a16="http://schemas.microsoft.com/office/drawing/2014/main" id="{BB692063-CB91-4B4B-AEB4-005EFF4417E1}"/>
              </a:ext>
            </a:extLst>
          </p:cNvPr>
          <p:cNvSpPr/>
          <p:nvPr/>
        </p:nvSpPr>
        <p:spPr>
          <a:xfrm>
            <a:off x="9751767" y="4170628"/>
            <a:ext cx="1764000" cy="2088000"/>
          </a:xfrm>
          <a:prstGeom prst="rect">
            <a:avLst/>
          </a:prstGeom>
          <a:solidFill>
            <a:schemeClr val="bg1"/>
          </a:solidFill>
          <a:ln w="12700" cap="flat" cmpd="sng" algn="ctr">
            <a:solidFill>
              <a:schemeClr val="bg1">
                <a:lumMod val="50000"/>
              </a:schemeClr>
            </a:solidFill>
            <a:prstDash val="solid"/>
            <a:round/>
            <a:headEnd type="none" w="med" len="med"/>
            <a:tailEnd type="none" w="med" len="med"/>
            <a:extLst>
              <a:ext uri="{C807C97D-BFC1-408E-A445-0C87EB9F89A2}">
                <ask:lineSketchStyleProps xmlns:ask="http://schemas.microsoft.com/office/drawing/2018/sketchyshapes" sd="4057322111">
                  <a:custGeom>
                    <a:avLst/>
                    <a:gdLst>
                      <a:gd name="connsiteX0" fmla="*/ 0 w 2346667"/>
                      <a:gd name="connsiteY0" fmla="*/ 329493 h 1823326"/>
                      <a:gd name="connsiteX1" fmla="*/ 329493 w 2346667"/>
                      <a:gd name="connsiteY1" fmla="*/ 0 h 1823326"/>
                      <a:gd name="connsiteX2" fmla="*/ 925807 w 2346667"/>
                      <a:gd name="connsiteY2" fmla="*/ 0 h 1823326"/>
                      <a:gd name="connsiteX3" fmla="*/ 1471490 w 2346667"/>
                      <a:gd name="connsiteY3" fmla="*/ 0 h 1823326"/>
                      <a:gd name="connsiteX4" fmla="*/ 2017174 w 2346667"/>
                      <a:gd name="connsiteY4" fmla="*/ 0 h 1823326"/>
                      <a:gd name="connsiteX5" fmla="*/ 2346667 w 2346667"/>
                      <a:gd name="connsiteY5" fmla="*/ 329493 h 1823326"/>
                      <a:gd name="connsiteX6" fmla="*/ 2346667 w 2346667"/>
                      <a:gd name="connsiteY6" fmla="*/ 923306 h 1823326"/>
                      <a:gd name="connsiteX7" fmla="*/ 2346667 w 2346667"/>
                      <a:gd name="connsiteY7" fmla="*/ 1493833 h 1823326"/>
                      <a:gd name="connsiteX8" fmla="*/ 2017174 w 2346667"/>
                      <a:gd name="connsiteY8" fmla="*/ 1823326 h 1823326"/>
                      <a:gd name="connsiteX9" fmla="*/ 1488367 w 2346667"/>
                      <a:gd name="connsiteY9" fmla="*/ 1823326 h 1823326"/>
                      <a:gd name="connsiteX10" fmla="*/ 959561 w 2346667"/>
                      <a:gd name="connsiteY10" fmla="*/ 1823326 h 1823326"/>
                      <a:gd name="connsiteX11" fmla="*/ 329493 w 2346667"/>
                      <a:gd name="connsiteY11" fmla="*/ 1823326 h 1823326"/>
                      <a:gd name="connsiteX12" fmla="*/ 0 w 2346667"/>
                      <a:gd name="connsiteY12" fmla="*/ 1493833 h 1823326"/>
                      <a:gd name="connsiteX13" fmla="*/ 0 w 2346667"/>
                      <a:gd name="connsiteY13" fmla="*/ 911663 h 1823326"/>
                      <a:gd name="connsiteX14" fmla="*/ 0 w 2346667"/>
                      <a:gd name="connsiteY14" fmla="*/ 329493 h 182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46667" h="1823326" extrusionOk="0">
                        <a:moveTo>
                          <a:pt x="0" y="329493"/>
                        </a:moveTo>
                        <a:cubicBezTo>
                          <a:pt x="7102" y="156806"/>
                          <a:pt x="128198" y="-30568"/>
                          <a:pt x="329493" y="0"/>
                        </a:cubicBezTo>
                        <a:cubicBezTo>
                          <a:pt x="505229" y="22179"/>
                          <a:pt x="766272" y="3914"/>
                          <a:pt x="925807" y="0"/>
                        </a:cubicBezTo>
                        <a:cubicBezTo>
                          <a:pt x="1085342" y="-3914"/>
                          <a:pt x="1207206" y="24222"/>
                          <a:pt x="1471490" y="0"/>
                        </a:cubicBezTo>
                        <a:cubicBezTo>
                          <a:pt x="1735774" y="-24222"/>
                          <a:pt x="1773242" y="-18616"/>
                          <a:pt x="2017174" y="0"/>
                        </a:cubicBezTo>
                        <a:cubicBezTo>
                          <a:pt x="2241435" y="-15056"/>
                          <a:pt x="2360583" y="141512"/>
                          <a:pt x="2346667" y="329493"/>
                        </a:cubicBezTo>
                        <a:cubicBezTo>
                          <a:pt x="2338057" y="467394"/>
                          <a:pt x="2334619" y="645569"/>
                          <a:pt x="2346667" y="923306"/>
                        </a:cubicBezTo>
                        <a:cubicBezTo>
                          <a:pt x="2358715" y="1201043"/>
                          <a:pt x="2373240" y="1242155"/>
                          <a:pt x="2346667" y="1493833"/>
                        </a:cubicBezTo>
                        <a:cubicBezTo>
                          <a:pt x="2337375" y="1667980"/>
                          <a:pt x="2198189" y="1807635"/>
                          <a:pt x="2017174" y="1823326"/>
                        </a:cubicBezTo>
                        <a:cubicBezTo>
                          <a:pt x="1904371" y="1815106"/>
                          <a:pt x="1661194" y="1832257"/>
                          <a:pt x="1488367" y="1823326"/>
                        </a:cubicBezTo>
                        <a:cubicBezTo>
                          <a:pt x="1315540" y="1814395"/>
                          <a:pt x="1217610" y="1838015"/>
                          <a:pt x="959561" y="1823326"/>
                        </a:cubicBezTo>
                        <a:cubicBezTo>
                          <a:pt x="701512" y="1808637"/>
                          <a:pt x="484674" y="1830002"/>
                          <a:pt x="329493" y="1823326"/>
                        </a:cubicBezTo>
                        <a:cubicBezTo>
                          <a:pt x="115002" y="1851456"/>
                          <a:pt x="-5605" y="1632416"/>
                          <a:pt x="0" y="1493833"/>
                        </a:cubicBezTo>
                        <a:cubicBezTo>
                          <a:pt x="-15800" y="1322279"/>
                          <a:pt x="24035" y="1116250"/>
                          <a:pt x="0" y="911663"/>
                        </a:cubicBezTo>
                        <a:cubicBezTo>
                          <a:pt x="-24035" y="707076"/>
                          <a:pt x="-16383" y="543471"/>
                          <a:pt x="0" y="329493"/>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dk1"/>
          </a:fontRef>
        </p:style>
        <p:txBody>
          <a:bodyPr lIns="36000" rIns="36000" rtlCol="0" anchor="t"/>
          <a:lstStyle/>
          <a:p>
            <a:r>
              <a:rPr lang="en-US" sz="1100" b="1" dirty="0">
                <a:solidFill>
                  <a:schemeClr val="tx1"/>
                </a:solidFill>
                <a:latin typeface="Helvetica" pitchFamily="2" charset="0"/>
              </a:rPr>
              <a:t>4. Generate Quiz</a:t>
            </a:r>
          </a:p>
          <a:p>
            <a:endParaRPr lang="en-US" sz="1100" dirty="0">
              <a:solidFill>
                <a:schemeClr val="tx1"/>
              </a:solidFill>
              <a:latin typeface="Helvetica Light" panose="020B0403020202020204" pitchFamily="34" charset="0"/>
            </a:endParaRPr>
          </a:p>
          <a:p>
            <a:r>
              <a:rPr lang="en-US" sz="1100" dirty="0">
                <a:solidFill>
                  <a:schemeClr val="tx1"/>
                </a:solidFill>
                <a:latin typeface="Helvetica Light" panose="020B0403020202020204" pitchFamily="34" charset="0"/>
              </a:rPr>
              <a:t>Depending on the cultivar, mango fruit varies in size, shape, ____________, skin color, and flesh color which may be pale yellow, gold, or orange.</a:t>
            </a:r>
          </a:p>
          <a:p>
            <a:r>
              <a:rPr lang="en-US" sz="1100" dirty="0">
                <a:solidFill>
                  <a:schemeClr val="tx1"/>
                </a:solidFill>
                <a:latin typeface="Helvetica Light" panose="020B0403020202020204" pitchFamily="34" charset="0"/>
              </a:rPr>
              <a:t>A: </a:t>
            </a:r>
            <a:r>
              <a:rPr lang="en-US" sz="1100" dirty="0">
                <a:latin typeface="Helvetica Light" panose="020B0403020202020204" pitchFamily="34" charset="0"/>
              </a:rPr>
              <a:t>bitterness  </a:t>
            </a:r>
            <a:r>
              <a:rPr lang="en-US" sz="1100" dirty="0">
                <a:solidFill>
                  <a:srgbClr val="005A00"/>
                </a:solidFill>
                <a:latin typeface="Helvetica Light" panose="020B0403020202020204" pitchFamily="34" charset="0"/>
              </a:rPr>
              <a:t>B: sweetness</a:t>
            </a:r>
          </a:p>
          <a:p>
            <a:r>
              <a:rPr lang="en-US" sz="1100" dirty="0">
                <a:solidFill>
                  <a:schemeClr val="tx1"/>
                </a:solidFill>
                <a:latin typeface="Helvetica Light" panose="020B0403020202020204" pitchFamily="34" charset="0"/>
              </a:rPr>
              <a:t>C: </a:t>
            </a:r>
            <a:r>
              <a:rPr lang="en-US" sz="1100" dirty="0">
                <a:latin typeface="Helvetica Light" panose="020B0403020202020204" pitchFamily="34" charset="0"/>
              </a:rPr>
              <a:t>rancidness D: sourness</a:t>
            </a:r>
            <a:endParaRPr lang="en-US" sz="1100" dirty="0">
              <a:solidFill>
                <a:schemeClr val="tx1"/>
              </a:solidFill>
              <a:latin typeface="Helvetica Light" panose="020B0403020202020204" pitchFamily="34" charset="0"/>
            </a:endParaRPr>
          </a:p>
        </p:txBody>
      </p:sp>
      <p:cxnSp>
        <p:nvCxnSpPr>
          <p:cNvPr id="75" name="Straight Arrow Connector 74">
            <a:extLst>
              <a:ext uri="{FF2B5EF4-FFF2-40B4-BE49-F238E27FC236}">
                <a16:creationId xmlns:a16="http://schemas.microsoft.com/office/drawing/2014/main" id="{DEC60115-AF90-D043-99E9-221E30E4D85D}"/>
              </a:ext>
            </a:extLst>
          </p:cNvPr>
          <p:cNvCxnSpPr>
            <a:cxnSpLocks/>
          </p:cNvCxnSpPr>
          <p:nvPr/>
        </p:nvCxnSpPr>
        <p:spPr>
          <a:xfrm>
            <a:off x="5356369" y="2675794"/>
            <a:ext cx="288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D1344E64-6362-2244-9F1D-C4A6AC45642A}"/>
              </a:ext>
            </a:extLst>
          </p:cNvPr>
          <p:cNvCxnSpPr>
            <a:cxnSpLocks/>
          </p:cNvCxnSpPr>
          <p:nvPr/>
        </p:nvCxnSpPr>
        <p:spPr>
          <a:xfrm>
            <a:off x="7397818" y="2653910"/>
            <a:ext cx="288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DB3B2788-E8E5-484E-B664-6A1AD47E69EA}"/>
              </a:ext>
            </a:extLst>
          </p:cNvPr>
          <p:cNvCxnSpPr>
            <a:cxnSpLocks/>
          </p:cNvCxnSpPr>
          <p:nvPr/>
        </p:nvCxnSpPr>
        <p:spPr>
          <a:xfrm>
            <a:off x="9476149" y="2653910"/>
            <a:ext cx="288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Rounded Rectangle 77">
            <a:extLst>
              <a:ext uri="{FF2B5EF4-FFF2-40B4-BE49-F238E27FC236}">
                <a16:creationId xmlns:a16="http://schemas.microsoft.com/office/drawing/2014/main" id="{215F36D1-6257-B745-B55C-AC08D42B26BC}"/>
              </a:ext>
            </a:extLst>
          </p:cNvPr>
          <p:cNvSpPr/>
          <p:nvPr/>
        </p:nvSpPr>
        <p:spPr>
          <a:xfrm>
            <a:off x="365597" y="1673817"/>
            <a:ext cx="2200186" cy="542441"/>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dirty="0">
                <a:solidFill>
                  <a:schemeClr val="bg1">
                    <a:lumMod val="85000"/>
                  </a:schemeClr>
                </a:solidFill>
                <a:latin typeface="Helvetica" pitchFamily="2" charset="0"/>
                <a:cs typeface="Calibri" panose="020F0502020204030204" pitchFamily="34" charset="0"/>
              </a:rPr>
              <a:t>The Dataset</a:t>
            </a:r>
          </a:p>
        </p:txBody>
      </p:sp>
      <p:sp>
        <p:nvSpPr>
          <p:cNvPr id="79" name="Rounded Rectangle 78">
            <a:extLst>
              <a:ext uri="{FF2B5EF4-FFF2-40B4-BE49-F238E27FC236}">
                <a16:creationId xmlns:a16="http://schemas.microsoft.com/office/drawing/2014/main" id="{2D7E059E-C967-5647-8E9C-76A6C8AF0395}"/>
              </a:ext>
            </a:extLst>
          </p:cNvPr>
          <p:cNvSpPr/>
          <p:nvPr/>
        </p:nvSpPr>
        <p:spPr>
          <a:xfrm>
            <a:off x="365596" y="2733813"/>
            <a:ext cx="2200187" cy="542441"/>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dirty="0">
                <a:solidFill>
                  <a:schemeClr val="bg1">
                    <a:lumMod val="85000"/>
                  </a:schemeClr>
                </a:solidFill>
                <a:latin typeface="Helvetica" pitchFamily="2" charset="0"/>
                <a:cs typeface="Calibri" panose="020F0502020204030204" pitchFamily="34" charset="0"/>
              </a:rPr>
              <a:t>Leaf Indetification</a:t>
            </a:r>
          </a:p>
        </p:txBody>
      </p:sp>
      <p:sp>
        <p:nvSpPr>
          <p:cNvPr id="80" name="Rounded Rectangle 79">
            <a:extLst>
              <a:ext uri="{FF2B5EF4-FFF2-40B4-BE49-F238E27FC236}">
                <a16:creationId xmlns:a16="http://schemas.microsoft.com/office/drawing/2014/main" id="{046B4427-8626-C146-9507-3201C54FC7B0}"/>
              </a:ext>
            </a:extLst>
          </p:cNvPr>
          <p:cNvSpPr/>
          <p:nvPr/>
        </p:nvSpPr>
        <p:spPr>
          <a:xfrm>
            <a:off x="365596" y="4853805"/>
            <a:ext cx="2200187" cy="542441"/>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dirty="0">
                <a:solidFill>
                  <a:schemeClr val="bg1">
                    <a:lumMod val="85000"/>
                  </a:schemeClr>
                </a:solidFill>
                <a:latin typeface="Helvetica" pitchFamily="2" charset="0"/>
                <a:cs typeface="Calibri" panose="020F0502020204030204" pitchFamily="34" charset="0"/>
              </a:rPr>
              <a:t>Web-app Demo</a:t>
            </a:r>
          </a:p>
        </p:txBody>
      </p:sp>
      <p:sp>
        <p:nvSpPr>
          <p:cNvPr id="81" name="Rounded Rectangle 80">
            <a:extLst>
              <a:ext uri="{FF2B5EF4-FFF2-40B4-BE49-F238E27FC236}">
                <a16:creationId xmlns:a16="http://schemas.microsoft.com/office/drawing/2014/main" id="{9E8BB181-8EBD-8A4F-9A1A-80DBB008DFE3}"/>
              </a:ext>
            </a:extLst>
          </p:cNvPr>
          <p:cNvSpPr/>
          <p:nvPr/>
        </p:nvSpPr>
        <p:spPr>
          <a:xfrm>
            <a:off x="365596" y="5913799"/>
            <a:ext cx="2200187" cy="542441"/>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dirty="0">
                <a:solidFill>
                  <a:schemeClr val="bg1">
                    <a:lumMod val="85000"/>
                  </a:schemeClr>
                </a:solidFill>
                <a:latin typeface="Helvetica" pitchFamily="2" charset="0"/>
                <a:cs typeface="Calibri" panose="020F0502020204030204" pitchFamily="34" charset="0"/>
              </a:rPr>
              <a:t>Future work</a:t>
            </a:r>
          </a:p>
        </p:txBody>
      </p:sp>
      <p:sp>
        <p:nvSpPr>
          <p:cNvPr id="82" name="Rounded Rectangle 81">
            <a:extLst>
              <a:ext uri="{FF2B5EF4-FFF2-40B4-BE49-F238E27FC236}">
                <a16:creationId xmlns:a16="http://schemas.microsoft.com/office/drawing/2014/main" id="{A917B4BE-17A9-F641-9145-E4A6C7874CB1}"/>
              </a:ext>
            </a:extLst>
          </p:cNvPr>
          <p:cNvSpPr/>
          <p:nvPr/>
        </p:nvSpPr>
        <p:spPr>
          <a:xfrm>
            <a:off x="365596" y="3793809"/>
            <a:ext cx="2200187" cy="542441"/>
          </a:xfrm>
          <a:prstGeom prst="roundRect">
            <a:avLst/>
          </a:prstGeom>
          <a:solidFill>
            <a:srgbClr val="005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dirty="0">
                <a:solidFill>
                  <a:schemeClr val="bg1"/>
                </a:solidFill>
                <a:latin typeface="Helvetica" pitchFamily="2" charset="0"/>
                <a:cs typeface="Calibri" panose="020F0502020204030204" pitchFamily="34" charset="0"/>
              </a:rPr>
              <a:t>Quiz Generation</a:t>
            </a:r>
          </a:p>
        </p:txBody>
      </p:sp>
      <p:cxnSp>
        <p:nvCxnSpPr>
          <p:cNvPr id="83" name="Straight Connector 82">
            <a:extLst>
              <a:ext uri="{FF2B5EF4-FFF2-40B4-BE49-F238E27FC236}">
                <a16:creationId xmlns:a16="http://schemas.microsoft.com/office/drawing/2014/main" id="{E60FBD66-945F-1645-B0F3-98C9C54A2873}"/>
              </a:ext>
            </a:extLst>
          </p:cNvPr>
          <p:cNvCxnSpPr>
            <a:cxnSpLocks/>
          </p:cNvCxnSpPr>
          <p:nvPr/>
        </p:nvCxnSpPr>
        <p:spPr>
          <a:xfrm>
            <a:off x="2754682" y="1673817"/>
            <a:ext cx="0" cy="4778928"/>
          </a:xfrm>
          <a:prstGeom prst="line">
            <a:avLst/>
          </a:prstGeom>
          <a:ln w="19050">
            <a:solidFill>
              <a:srgbClr val="005A00"/>
            </a:solidFill>
          </a:ln>
        </p:spPr>
        <p:style>
          <a:lnRef idx="1">
            <a:schemeClr val="dk1"/>
          </a:lnRef>
          <a:fillRef idx="0">
            <a:schemeClr val="dk1"/>
          </a:fillRef>
          <a:effectRef idx="0">
            <a:schemeClr val="dk1"/>
          </a:effectRef>
          <a:fontRef idx="minor">
            <a:schemeClr val="tx1"/>
          </a:fontRef>
        </p:style>
      </p:cxnSp>
      <p:sp>
        <p:nvSpPr>
          <p:cNvPr id="84" name="Rectangle 83">
            <a:extLst>
              <a:ext uri="{FF2B5EF4-FFF2-40B4-BE49-F238E27FC236}">
                <a16:creationId xmlns:a16="http://schemas.microsoft.com/office/drawing/2014/main" id="{6BF983FD-472C-B842-B968-C3BDC2293B54}"/>
              </a:ext>
            </a:extLst>
          </p:cNvPr>
          <p:cNvSpPr/>
          <p:nvPr/>
        </p:nvSpPr>
        <p:spPr>
          <a:xfrm>
            <a:off x="3471911" y="532138"/>
            <a:ext cx="8215239" cy="11768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5A00"/>
                </a:solidFill>
                <a:latin typeface="Helvetica" pitchFamily="2" charset="0"/>
                <a:cs typeface="Arial" panose="020B0604020202020204" pitchFamily="34" charset="0"/>
              </a:rPr>
              <a:t>Quiz Generation</a:t>
            </a:r>
          </a:p>
        </p:txBody>
      </p:sp>
      <p:sp>
        <p:nvSpPr>
          <p:cNvPr id="85" name="Rectangle 84">
            <a:extLst>
              <a:ext uri="{FF2B5EF4-FFF2-40B4-BE49-F238E27FC236}">
                <a16:creationId xmlns:a16="http://schemas.microsoft.com/office/drawing/2014/main" id="{62F54CF4-643D-3043-AC15-EE9CA21C6170}"/>
              </a:ext>
            </a:extLst>
          </p:cNvPr>
          <p:cNvSpPr/>
          <p:nvPr/>
        </p:nvSpPr>
        <p:spPr>
          <a:xfrm>
            <a:off x="1" y="1"/>
            <a:ext cx="12192000" cy="481778"/>
          </a:xfrm>
          <a:prstGeom prst="rect">
            <a:avLst/>
          </a:prstGeom>
          <a:solidFill>
            <a:srgbClr val="005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solidFill>
                <a:schemeClr val="bg1"/>
              </a:solidFill>
              <a:latin typeface="Helvetica" pitchFamily="2" charset="0"/>
              <a:cs typeface="Calibri" panose="020F0502020204030204" pitchFamily="34" charset="0"/>
            </a:endParaRPr>
          </a:p>
        </p:txBody>
      </p:sp>
    </p:spTree>
    <p:extLst>
      <p:ext uri="{BB962C8B-B14F-4D97-AF65-F5344CB8AC3E}">
        <p14:creationId xmlns:p14="http://schemas.microsoft.com/office/powerpoint/2010/main" val="600208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64DD23FE-A0E0-3A47-8213-5F20E5346E5E}"/>
              </a:ext>
            </a:extLst>
          </p:cNvPr>
          <p:cNvSpPr/>
          <p:nvPr/>
        </p:nvSpPr>
        <p:spPr>
          <a:xfrm>
            <a:off x="7593034" y="1673817"/>
            <a:ext cx="4084341" cy="4778402"/>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8" name="Rounded Rectangle 77">
            <a:extLst>
              <a:ext uri="{FF2B5EF4-FFF2-40B4-BE49-F238E27FC236}">
                <a16:creationId xmlns:a16="http://schemas.microsoft.com/office/drawing/2014/main" id="{215F36D1-6257-B745-B55C-AC08D42B26BC}"/>
              </a:ext>
            </a:extLst>
          </p:cNvPr>
          <p:cNvSpPr/>
          <p:nvPr/>
        </p:nvSpPr>
        <p:spPr>
          <a:xfrm>
            <a:off x="365597" y="1673817"/>
            <a:ext cx="2200186" cy="542441"/>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dirty="0">
                <a:solidFill>
                  <a:schemeClr val="bg1">
                    <a:lumMod val="85000"/>
                  </a:schemeClr>
                </a:solidFill>
                <a:latin typeface="Helvetica" pitchFamily="2" charset="0"/>
                <a:cs typeface="Calibri" panose="020F0502020204030204" pitchFamily="34" charset="0"/>
              </a:rPr>
              <a:t>The Dataset</a:t>
            </a:r>
          </a:p>
        </p:txBody>
      </p:sp>
      <p:sp>
        <p:nvSpPr>
          <p:cNvPr id="79" name="Rounded Rectangle 78">
            <a:extLst>
              <a:ext uri="{FF2B5EF4-FFF2-40B4-BE49-F238E27FC236}">
                <a16:creationId xmlns:a16="http://schemas.microsoft.com/office/drawing/2014/main" id="{2D7E059E-C967-5647-8E9C-76A6C8AF0395}"/>
              </a:ext>
            </a:extLst>
          </p:cNvPr>
          <p:cNvSpPr/>
          <p:nvPr/>
        </p:nvSpPr>
        <p:spPr>
          <a:xfrm>
            <a:off x="365596" y="2733813"/>
            <a:ext cx="2200187" cy="542441"/>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dirty="0">
                <a:solidFill>
                  <a:schemeClr val="bg1">
                    <a:lumMod val="85000"/>
                  </a:schemeClr>
                </a:solidFill>
                <a:latin typeface="Helvetica" pitchFamily="2" charset="0"/>
                <a:cs typeface="Calibri" panose="020F0502020204030204" pitchFamily="34" charset="0"/>
              </a:rPr>
              <a:t>Leaf Indetification</a:t>
            </a:r>
          </a:p>
        </p:txBody>
      </p:sp>
      <p:sp>
        <p:nvSpPr>
          <p:cNvPr id="80" name="Rounded Rectangle 79">
            <a:extLst>
              <a:ext uri="{FF2B5EF4-FFF2-40B4-BE49-F238E27FC236}">
                <a16:creationId xmlns:a16="http://schemas.microsoft.com/office/drawing/2014/main" id="{046B4427-8626-C146-9507-3201C54FC7B0}"/>
              </a:ext>
            </a:extLst>
          </p:cNvPr>
          <p:cNvSpPr/>
          <p:nvPr/>
        </p:nvSpPr>
        <p:spPr>
          <a:xfrm>
            <a:off x="365596" y="4853805"/>
            <a:ext cx="2200187" cy="542441"/>
          </a:xfrm>
          <a:prstGeom prst="roundRect">
            <a:avLst/>
          </a:prstGeom>
          <a:solidFill>
            <a:srgbClr val="005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dirty="0">
                <a:solidFill>
                  <a:schemeClr val="bg1"/>
                </a:solidFill>
                <a:latin typeface="Helvetica" pitchFamily="2" charset="0"/>
                <a:cs typeface="Calibri" panose="020F0502020204030204" pitchFamily="34" charset="0"/>
              </a:rPr>
              <a:t>Web-app Demo</a:t>
            </a:r>
          </a:p>
        </p:txBody>
      </p:sp>
      <p:sp>
        <p:nvSpPr>
          <p:cNvPr id="81" name="Rounded Rectangle 80">
            <a:extLst>
              <a:ext uri="{FF2B5EF4-FFF2-40B4-BE49-F238E27FC236}">
                <a16:creationId xmlns:a16="http://schemas.microsoft.com/office/drawing/2014/main" id="{9E8BB181-8EBD-8A4F-9A1A-80DBB008DFE3}"/>
              </a:ext>
            </a:extLst>
          </p:cNvPr>
          <p:cNvSpPr/>
          <p:nvPr/>
        </p:nvSpPr>
        <p:spPr>
          <a:xfrm>
            <a:off x="365596" y="5913799"/>
            <a:ext cx="2200187" cy="542441"/>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dirty="0">
                <a:solidFill>
                  <a:schemeClr val="bg1">
                    <a:lumMod val="85000"/>
                  </a:schemeClr>
                </a:solidFill>
                <a:latin typeface="Helvetica" pitchFamily="2" charset="0"/>
                <a:cs typeface="Calibri" panose="020F0502020204030204" pitchFamily="34" charset="0"/>
              </a:rPr>
              <a:t>Future work</a:t>
            </a:r>
          </a:p>
        </p:txBody>
      </p:sp>
      <p:sp>
        <p:nvSpPr>
          <p:cNvPr id="82" name="Rounded Rectangle 81">
            <a:extLst>
              <a:ext uri="{FF2B5EF4-FFF2-40B4-BE49-F238E27FC236}">
                <a16:creationId xmlns:a16="http://schemas.microsoft.com/office/drawing/2014/main" id="{A917B4BE-17A9-F641-9145-E4A6C7874CB1}"/>
              </a:ext>
            </a:extLst>
          </p:cNvPr>
          <p:cNvSpPr/>
          <p:nvPr/>
        </p:nvSpPr>
        <p:spPr>
          <a:xfrm>
            <a:off x="365596" y="3793809"/>
            <a:ext cx="2200187" cy="542441"/>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dirty="0">
                <a:solidFill>
                  <a:schemeClr val="bg1">
                    <a:lumMod val="85000"/>
                  </a:schemeClr>
                </a:solidFill>
                <a:latin typeface="Helvetica" pitchFamily="2" charset="0"/>
                <a:cs typeface="Calibri" panose="020F0502020204030204" pitchFamily="34" charset="0"/>
              </a:rPr>
              <a:t>Quiz Generation</a:t>
            </a:r>
          </a:p>
        </p:txBody>
      </p:sp>
      <p:cxnSp>
        <p:nvCxnSpPr>
          <p:cNvPr id="83" name="Straight Connector 82">
            <a:extLst>
              <a:ext uri="{FF2B5EF4-FFF2-40B4-BE49-F238E27FC236}">
                <a16:creationId xmlns:a16="http://schemas.microsoft.com/office/drawing/2014/main" id="{E60FBD66-945F-1645-B0F3-98C9C54A2873}"/>
              </a:ext>
            </a:extLst>
          </p:cNvPr>
          <p:cNvCxnSpPr>
            <a:cxnSpLocks/>
          </p:cNvCxnSpPr>
          <p:nvPr/>
        </p:nvCxnSpPr>
        <p:spPr>
          <a:xfrm>
            <a:off x="2754682" y="1673817"/>
            <a:ext cx="0" cy="4778928"/>
          </a:xfrm>
          <a:prstGeom prst="line">
            <a:avLst/>
          </a:prstGeom>
          <a:ln w="19050">
            <a:solidFill>
              <a:srgbClr val="005A00"/>
            </a:solidFill>
          </a:ln>
        </p:spPr>
        <p:style>
          <a:lnRef idx="1">
            <a:schemeClr val="dk1"/>
          </a:lnRef>
          <a:fillRef idx="0">
            <a:schemeClr val="dk1"/>
          </a:fillRef>
          <a:effectRef idx="0">
            <a:schemeClr val="dk1"/>
          </a:effectRef>
          <a:fontRef idx="minor">
            <a:schemeClr val="tx1"/>
          </a:fontRef>
        </p:style>
      </p:cxnSp>
      <p:grpSp>
        <p:nvGrpSpPr>
          <p:cNvPr id="11" name="Group 10">
            <a:extLst>
              <a:ext uri="{FF2B5EF4-FFF2-40B4-BE49-F238E27FC236}">
                <a16:creationId xmlns:a16="http://schemas.microsoft.com/office/drawing/2014/main" id="{24AA7A2E-7757-294D-82C6-E7BC637A3B77}"/>
              </a:ext>
            </a:extLst>
          </p:cNvPr>
          <p:cNvGrpSpPr/>
          <p:nvPr/>
        </p:nvGrpSpPr>
        <p:grpSpPr>
          <a:xfrm>
            <a:off x="3473538" y="1674343"/>
            <a:ext cx="3913974" cy="4778402"/>
            <a:chOff x="3473538" y="1674343"/>
            <a:chExt cx="3913974" cy="4778402"/>
          </a:xfrm>
        </p:grpSpPr>
        <p:sp>
          <p:nvSpPr>
            <p:cNvPr id="46" name="Rectangle 45">
              <a:extLst>
                <a:ext uri="{FF2B5EF4-FFF2-40B4-BE49-F238E27FC236}">
                  <a16:creationId xmlns:a16="http://schemas.microsoft.com/office/drawing/2014/main" id="{C1D6508E-0D5F-434C-8539-A2A73D3A1B32}"/>
                </a:ext>
              </a:extLst>
            </p:cNvPr>
            <p:cNvSpPr/>
            <p:nvPr/>
          </p:nvSpPr>
          <p:spPr>
            <a:xfrm>
              <a:off x="3473538" y="1674343"/>
              <a:ext cx="3913974" cy="4778402"/>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grpSp>
          <p:nvGrpSpPr>
            <p:cNvPr id="8" name="Group 7">
              <a:extLst>
                <a:ext uri="{FF2B5EF4-FFF2-40B4-BE49-F238E27FC236}">
                  <a16:creationId xmlns:a16="http://schemas.microsoft.com/office/drawing/2014/main" id="{1388C37F-2A0F-804A-B16F-EF504C0E69B1}"/>
                </a:ext>
              </a:extLst>
            </p:cNvPr>
            <p:cNvGrpSpPr/>
            <p:nvPr/>
          </p:nvGrpSpPr>
          <p:grpSpPr>
            <a:xfrm>
              <a:off x="3508693" y="1919018"/>
              <a:ext cx="3807194" cy="4300857"/>
              <a:chOff x="3109858" y="1919018"/>
              <a:chExt cx="3807194" cy="4300857"/>
            </a:xfrm>
          </p:grpSpPr>
          <p:pic>
            <p:nvPicPr>
              <p:cNvPr id="5" name="Picture 4">
                <a:extLst>
                  <a:ext uri="{FF2B5EF4-FFF2-40B4-BE49-F238E27FC236}">
                    <a16:creationId xmlns:a16="http://schemas.microsoft.com/office/drawing/2014/main" id="{AA7AFA88-19EC-6648-8F0B-563B476EA7B0}"/>
                  </a:ext>
                </a:extLst>
              </p:cNvPr>
              <p:cNvPicPr>
                <a:picLocks noChangeAspect="1"/>
              </p:cNvPicPr>
              <p:nvPr/>
            </p:nvPicPr>
            <p:blipFill rotWithShape="1">
              <a:blip r:embed="rId2"/>
              <a:srcRect b="52584"/>
              <a:stretch/>
            </p:blipFill>
            <p:spPr>
              <a:xfrm>
                <a:off x="3109859" y="1919018"/>
                <a:ext cx="3807193" cy="1689944"/>
              </a:xfrm>
              <a:prstGeom prst="rect">
                <a:avLst/>
              </a:prstGeom>
              <a:ln w="57150">
                <a:noFill/>
              </a:ln>
            </p:spPr>
          </p:pic>
          <p:pic>
            <p:nvPicPr>
              <p:cNvPr id="6" name="Picture 5">
                <a:extLst>
                  <a:ext uri="{FF2B5EF4-FFF2-40B4-BE49-F238E27FC236}">
                    <a16:creationId xmlns:a16="http://schemas.microsoft.com/office/drawing/2014/main" id="{CED7C2E4-3610-FC4C-B5F6-2B9F83929496}"/>
                  </a:ext>
                </a:extLst>
              </p:cNvPr>
              <p:cNvPicPr>
                <a:picLocks noChangeAspect="1"/>
              </p:cNvPicPr>
              <p:nvPr/>
            </p:nvPicPr>
            <p:blipFill rotWithShape="1">
              <a:blip r:embed="rId3"/>
              <a:srcRect t="2034" b="29994"/>
              <a:stretch/>
            </p:blipFill>
            <p:spPr>
              <a:xfrm>
                <a:off x="3109858" y="4912173"/>
                <a:ext cx="3807189" cy="1307702"/>
              </a:xfrm>
              <a:prstGeom prst="rect">
                <a:avLst/>
              </a:prstGeom>
              <a:ln w="57150">
                <a:noFill/>
              </a:ln>
            </p:spPr>
          </p:pic>
          <p:pic>
            <p:nvPicPr>
              <p:cNvPr id="43" name="Picture 42">
                <a:extLst>
                  <a:ext uri="{FF2B5EF4-FFF2-40B4-BE49-F238E27FC236}">
                    <a16:creationId xmlns:a16="http://schemas.microsoft.com/office/drawing/2014/main" id="{BD94FC94-435D-204F-A969-3859D2C4469A}"/>
                  </a:ext>
                </a:extLst>
              </p:cNvPr>
              <p:cNvPicPr>
                <a:picLocks noChangeAspect="1"/>
              </p:cNvPicPr>
              <p:nvPr/>
            </p:nvPicPr>
            <p:blipFill rotWithShape="1">
              <a:blip r:embed="rId4"/>
              <a:srcRect t="58473" b="4836"/>
              <a:stretch/>
            </p:blipFill>
            <p:spPr>
              <a:xfrm>
                <a:off x="3109858" y="3701988"/>
                <a:ext cx="3807191" cy="1307702"/>
              </a:xfrm>
              <a:prstGeom prst="rect">
                <a:avLst/>
              </a:prstGeom>
              <a:ln w="57150">
                <a:noFill/>
              </a:ln>
            </p:spPr>
          </p:pic>
        </p:grpSp>
      </p:grpSp>
      <p:pic>
        <p:nvPicPr>
          <p:cNvPr id="10" name="Picture 9">
            <a:extLst>
              <a:ext uri="{FF2B5EF4-FFF2-40B4-BE49-F238E27FC236}">
                <a16:creationId xmlns:a16="http://schemas.microsoft.com/office/drawing/2014/main" id="{43025BB3-A615-2045-B1E9-E5A9E40C0C72}"/>
              </a:ext>
            </a:extLst>
          </p:cNvPr>
          <p:cNvPicPr>
            <a:picLocks noChangeAspect="1"/>
          </p:cNvPicPr>
          <p:nvPr/>
        </p:nvPicPr>
        <p:blipFill>
          <a:blip r:embed="rId5"/>
          <a:stretch>
            <a:fillRect/>
          </a:stretch>
        </p:blipFill>
        <p:spPr>
          <a:xfrm>
            <a:off x="7691297" y="1914156"/>
            <a:ext cx="3761792" cy="4411706"/>
          </a:xfrm>
          <a:prstGeom prst="rect">
            <a:avLst/>
          </a:prstGeom>
        </p:spPr>
      </p:pic>
      <p:sp>
        <p:nvSpPr>
          <p:cNvPr id="52" name="Rectangle 51">
            <a:extLst>
              <a:ext uri="{FF2B5EF4-FFF2-40B4-BE49-F238E27FC236}">
                <a16:creationId xmlns:a16="http://schemas.microsoft.com/office/drawing/2014/main" id="{34F35C46-9EC0-FA4A-A53E-F9FA54D039F7}"/>
              </a:ext>
            </a:extLst>
          </p:cNvPr>
          <p:cNvSpPr/>
          <p:nvPr/>
        </p:nvSpPr>
        <p:spPr>
          <a:xfrm>
            <a:off x="3471911" y="532138"/>
            <a:ext cx="8215239" cy="11768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5A00"/>
                </a:solidFill>
                <a:latin typeface="Helvetica" pitchFamily="2" charset="0"/>
                <a:cs typeface="Arial" panose="020B0604020202020204" pitchFamily="34" charset="0"/>
              </a:rPr>
              <a:t>Web-app Demo</a:t>
            </a:r>
          </a:p>
        </p:txBody>
      </p:sp>
      <p:sp>
        <p:nvSpPr>
          <p:cNvPr id="53" name="Rectangle 52">
            <a:extLst>
              <a:ext uri="{FF2B5EF4-FFF2-40B4-BE49-F238E27FC236}">
                <a16:creationId xmlns:a16="http://schemas.microsoft.com/office/drawing/2014/main" id="{51A415E7-76A2-F44F-8F26-5F50F838D397}"/>
              </a:ext>
            </a:extLst>
          </p:cNvPr>
          <p:cNvSpPr/>
          <p:nvPr/>
        </p:nvSpPr>
        <p:spPr>
          <a:xfrm>
            <a:off x="1" y="1"/>
            <a:ext cx="12192000" cy="481778"/>
          </a:xfrm>
          <a:prstGeom prst="rect">
            <a:avLst/>
          </a:prstGeom>
          <a:solidFill>
            <a:srgbClr val="005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solidFill>
                <a:schemeClr val="bg1"/>
              </a:solidFill>
              <a:latin typeface="Helvetica" pitchFamily="2" charset="0"/>
              <a:cs typeface="Calibri" panose="020F0502020204030204" pitchFamily="34" charset="0"/>
            </a:endParaRPr>
          </a:p>
        </p:txBody>
      </p:sp>
    </p:spTree>
    <p:extLst>
      <p:ext uri="{BB962C8B-B14F-4D97-AF65-F5344CB8AC3E}">
        <p14:creationId xmlns:p14="http://schemas.microsoft.com/office/powerpoint/2010/main" val="1032105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ounded Rectangle 77">
            <a:extLst>
              <a:ext uri="{FF2B5EF4-FFF2-40B4-BE49-F238E27FC236}">
                <a16:creationId xmlns:a16="http://schemas.microsoft.com/office/drawing/2014/main" id="{215F36D1-6257-B745-B55C-AC08D42B26BC}"/>
              </a:ext>
            </a:extLst>
          </p:cNvPr>
          <p:cNvSpPr/>
          <p:nvPr/>
        </p:nvSpPr>
        <p:spPr>
          <a:xfrm>
            <a:off x="365597" y="1673817"/>
            <a:ext cx="2200186" cy="542441"/>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dirty="0">
                <a:solidFill>
                  <a:schemeClr val="bg1">
                    <a:lumMod val="85000"/>
                  </a:schemeClr>
                </a:solidFill>
                <a:latin typeface="Helvetica" pitchFamily="2" charset="0"/>
                <a:cs typeface="Calibri" panose="020F0502020204030204" pitchFamily="34" charset="0"/>
              </a:rPr>
              <a:t>The Dataset</a:t>
            </a:r>
          </a:p>
        </p:txBody>
      </p:sp>
      <p:sp>
        <p:nvSpPr>
          <p:cNvPr id="79" name="Rounded Rectangle 78">
            <a:extLst>
              <a:ext uri="{FF2B5EF4-FFF2-40B4-BE49-F238E27FC236}">
                <a16:creationId xmlns:a16="http://schemas.microsoft.com/office/drawing/2014/main" id="{2D7E059E-C967-5647-8E9C-76A6C8AF0395}"/>
              </a:ext>
            </a:extLst>
          </p:cNvPr>
          <p:cNvSpPr/>
          <p:nvPr/>
        </p:nvSpPr>
        <p:spPr>
          <a:xfrm>
            <a:off x="365596" y="2733813"/>
            <a:ext cx="2200187" cy="542441"/>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dirty="0">
                <a:solidFill>
                  <a:schemeClr val="bg1">
                    <a:lumMod val="85000"/>
                  </a:schemeClr>
                </a:solidFill>
                <a:latin typeface="Helvetica" pitchFamily="2" charset="0"/>
                <a:cs typeface="Calibri" panose="020F0502020204030204" pitchFamily="34" charset="0"/>
              </a:rPr>
              <a:t>Plant Indetification</a:t>
            </a:r>
          </a:p>
        </p:txBody>
      </p:sp>
      <p:sp>
        <p:nvSpPr>
          <p:cNvPr id="80" name="Rounded Rectangle 79">
            <a:extLst>
              <a:ext uri="{FF2B5EF4-FFF2-40B4-BE49-F238E27FC236}">
                <a16:creationId xmlns:a16="http://schemas.microsoft.com/office/drawing/2014/main" id="{046B4427-8626-C146-9507-3201C54FC7B0}"/>
              </a:ext>
            </a:extLst>
          </p:cNvPr>
          <p:cNvSpPr/>
          <p:nvPr/>
        </p:nvSpPr>
        <p:spPr>
          <a:xfrm>
            <a:off x="365596" y="4853805"/>
            <a:ext cx="2200187" cy="542441"/>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dirty="0">
                <a:solidFill>
                  <a:schemeClr val="bg1">
                    <a:lumMod val="85000"/>
                  </a:schemeClr>
                </a:solidFill>
                <a:latin typeface="Helvetica" pitchFamily="2" charset="0"/>
                <a:cs typeface="Calibri" panose="020F0502020204030204" pitchFamily="34" charset="0"/>
              </a:rPr>
              <a:t>Web-app Demo</a:t>
            </a:r>
          </a:p>
        </p:txBody>
      </p:sp>
      <p:sp>
        <p:nvSpPr>
          <p:cNvPr id="81" name="Rounded Rectangle 80">
            <a:extLst>
              <a:ext uri="{FF2B5EF4-FFF2-40B4-BE49-F238E27FC236}">
                <a16:creationId xmlns:a16="http://schemas.microsoft.com/office/drawing/2014/main" id="{9E8BB181-8EBD-8A4F-9A1A-80DBB008DFE3}"/>
              </a:ext>
            </a:extLst>
          </p:cNvPr>
          <p:cNvSpPr/>
          <p:nvPr/>
        </p:nvSpPr>
        <p:spPr>
          <a:xfrm>
            <a:off x="365596" y="5913799"/>
            <a:ext cx="2200187" cy="542441"/>
          </a:xfrm>
          <a:prstGeom prst="roundRect">
            <a:avLst/>
          </a:prstGeom>
          <a:solidFill>
            <a:srgbClr val="005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dirty="0">
                <a:solidFill>
                  <a:schemeClr val="bg1"/>
                </a:solidFill>
                <a:latin typeface="Helvetica" pitchFamily="2" charset="0"/>
                <a:cs typeface="Calibri" panose="020F0502020204030204" pitchFamily="34" charset="0"/>
              </a:rPr>
              <a:t>Future Work</a:t>
            </a:r>
          </a:p>
        </p:txBody>
      </p:sp>
      <p:sp>
        <p:nvSpPr>
          <p:cNvPr id="82" name="Rounded Rectangle 81">
            <a:extLst>
              <a:ext uri="{FF2B5EF4-FFF2-40B4-BE49-F238E27FC236}">
                <a16:creationId xmlns:a16="http://schemas.microsoft.com/office/drawing/2014/main" id="{A917B4BE-17A9-F641-9145-E4A6C7874CB1}"/>
              </a:ext>
            </a:extLst>
          </p:cNvPr>
          <p:cNvSpPr/>
          <p:nvPr/>
        </p:nvSpPr>
        <p:spPr>
          <a:xfrm>
            <a:off x="365596" y="3793809"/>
            <a:ext cx="2200187" cy="542441"/>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dirty="0">
                <a:solidFill>
                  <a:schemeClr val="bg1">
                    <a:lumMod val="85000"/>
                  </a:schemeClr>
                </a:solidFill>
                <a:latin typeface="Helvetica" pitchFamily="2" charset="0"/>
                <a:cs typeface="Calibri" panose="020F0502020204030204" pitchFamily="34" charset="0"/>
              </a:rPr>
              <a:t>Quiz Generation</a:t>
            </a:r>
          </a:p>
        </p:txBody>
      </p:sp>
      <p:cxnSp>
        <p:nvCxnSpPr>
          <p:cNvPr id="83" name="Straight Connector 82">
            <a:extLst>
              <a:ext uri="{FF2B5EF4-FFF2-40B4-BE49-F238E27FC236}">
                <a16:creationId xmlns:a16="http://schemas.microsoft.com/office/drawing/2014/main" id="{E60FBD66-945F-1645-B0F3-98C9C54A2873}"/>
              </a:ext>
            </a:extLst>
          </p:cNvPr>
          <p:cNvCxnSpPr>
            <a:cxnSpLocks/>
          </p:cNvCxnSpPr>
          <p:nvPr/>
        </p:nvCxnSpPr>
        <p:spPr>
          <a:xfrm>
            <a:off x="2754682" y="1673817"/>
            <a:ext cx="0" cy="4778928"/>
          </a:xfrm>
          <a:prstGeom prst="line">
            <a:avLst/>
          </a:prstGeom>
          <a:ln w="19050">
            <a:solidFill>
              <a:srgbClr val="005A00"/>
            </a:solidFill>
          </a:ln>
        </p:spPr>
        <p:style>
          <a:lnRef idx="1">
            <a:schemeClr val="dk1"/>
          </a:lnRef>
          <a:fillRef idx="0">
            <a:schemeClr val="dk1"/>
          </a:fillRef>
          <a:effectRef idx="0">
            <a:schemeClr val="dk1"/>
          </a:effectRef>
          <a:fontRef idx="minor">
            <a:schemeClr val="tx1"/>
          </a:fontRef>
        </p:style>
      </p:cxnSp>
      <p:sp>
        <p:nvSpPr>
          <p:cNvPr id="46" name="Rectangle 45">
            <a:extLst>
              <a:ext uri="{FF2B5EF4-FFF2-40B4-BE49-F238E27FC236}">
                <a16:creationId xmlns:a16="http://schemas.microsoft.com/office/drawing/2014/main" id="{C1D6508E-0D5F-434C-8539-A2A73D3A1B32}"/>
              </a:ext>
            </a:extLst>
          </p:cNvPr>
          <p:cNvSpPr/>
          <p:nvPr/>
        </p:nvSpPr>
        <p:spPr>
          <a:xfrm>
            <a:off x="4997537" y="1673816"/>
            <a:ext cx="4475595" cy="200419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VN" dirty="0">
                <a:solidFill>
                  <a:schemeClr val="tx1"/>
                </a:solidFill>
                <a:latin typeface="Helvetica" pitchFamily="2" charset="0"/>
              </a:rPr>
              <a:t>Collect more data, especially field photos</a:t>
            </a:r>
          </a:p>
          <a:p>
            <a:endParaRPr lang="en-VN" dirty="0">
              <a:solidFill>
                <a:schemeClr val="tx1"/>
              </a:solidFill>
              <a:latin typeface="Helvetica" pitchFamily="2" charset="0"/>
            </a:endParaRPr>
          </a:p>
          <a:p>
            <a:pPr marL="285750" indent="-285750">
              <a:buFont typeface="Arial" panose="020B0604020202020204" pitchFamily="34" charset="0"/>
              <a:buChar char="•"/>
            </a:pPr>
            <a:r>
              <a:rPr lang="en-VN" dirty="0">
                <a:solidFill>
                  <a:schemeClr val="tx1"/>
                </a:solidFill>
                <a:latin typeface="Helvetica" pitchFamily="2" charset="0"/>
              </a:rPr>
              <a:t>Improve pressossing with state-of-the-art techineques</a:t>
            </a:r>
          </a:p>
        </p:txBody>
      </p:sp>
      <p:sp>
        <p:nvSpPr>
          <p:cNvPr id="52" name="Rectangle 51">
            <a:extLst>
              <a:ext uri="{FF2B5EF4-FFF2-40B4-BE49-F238E27FC236}">
                <a16:creationId xmlns:a16="http://schemas.microsoft.com/office/drawing/2014/main" id="{34F35C46-9EC0-FA4A-A53E-F9FA54D039F7}"/>
              </a:ext>
            </a:extLst>
          </p:cNvPr>
          <p:cNvSpPr/>
          <p:nvPr/>
        </p:nvSpPr>
        <p:spPr>
          <a:xfrm>
            <a:off x="3471911" y="532138"/>
            <a:ext cx="8215239" cy="11768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005A00"/>
                </a:solidFill>
                <a:latin typeface="Helvetica" pitchFamily="2" charset="0"/>
                <a:cs typeface="Arial" panose="020B0604020202020204" pitchFamily="34" charset="0"/>
              </a:rPr>
              <a:t>Future Work</a:t>
            </a:r>
          </a:p>
        </p:txBody>
      </p:sp>
      <p:sp>
        <p:nvSpPr>
          <p:cNvPr id="53" name="Rectangle 52">
            <a:extLst>
              <a:ext uri="{FF2B5EF4-FFF2-40B4-BE49-F238E27FC236}">
                <a16:creationId xmlns:a16="http://schemas.microsoft.com/office/drawing/2014/main" id="{51A415E7-76A2-F44F-8F26-5F50F838D397}"/>
              </a:ext>
            </a:extLst>
          </p:cNvPr>
          <p:cNvSpPr/>
          <p:nvPr/>
        </p:nvSpPr>
        <p:spPr>
          <a:xfrm>
            <a:off x="1" y="1"/>
            <a:ext cx="12192000" cy="481778"/>
          </a:xfrm>
          <a:prstGeom prst="rect">
            <a:avLst/>
          </a:prstGeom>
          <a:solidFill>
            <a:srgbClr val="005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solidFill>
                <a:schemeClr val="bg1"/>
              </a:solidFill>
              <a:latin typeface="Helvetica" pitchFamily="2" charset="0"/>
              <a:cs typeface="Calibri" panose="020F0502020204030204" pitchFamily="34" charset="0"/>
            </a:endParaRPr>
          </a:p>
        </p:txBody>
      </p:sp>
      <p:sp>
        <p:nvSpPr>
          <p:cNvPr id="18" name="Rectangle 17">
            <a:extLst>
              <a:ext uri="{FF2B5EF4-FFF2-40B4-BE49-F238E27FC236}">
                <a16:creationId xmlns:a16="http://schemas.microsoft.com/office/drawing/2014/main" id="{88BB7189-EAA8-D84D-866B-D431C8E0DA75}"/>
              </a:ext>
            </a:extLst>
          </p:cNvPr>
          <p:cNvSpPr/>
          <p:nvPr/>
        </p:nvSpPr>
        <p:spPr>
          <a:xfrm>
            <a:off x="2783519" y="2120006"/>
            <a:ext cx="1721454" cy="11768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VN" b="1" dirty="0">
                <a:solidFill>
                  <a:srgbClr val="005A00"/>
                </a:solidFill>
                <a:latin typeface="Helvetica" pitchFamily="2" charset="0"/>
                <a:cs typeface="Arial" panose="020B0604020202020204" pitchFamily="34" charset="0"/>
              </a:rPr>
              <a:t>Plant Identification</a:t>
            </a:r>
          </a:p>
        </p:txBody>
      </p:sp>
      <p:sp>
        <p:nvSpPr>
          <p:cNvPr id="19" name="Rectangle 18">
            <a:extLst>
              <a:ext uri="{FF2B5EF4-FFF2-40B4-BE49-F238E27FC236}">
                <a16:creationId xmlns:a16="http://schemas.microsoft.com/office/drawing/2014/main" id="{9172A85B-BA62-3E43-B962-1DEA8F457F1A}"/>
              </a:ext>
            </a:extLst>
          </p:cNvPr>
          <p:cNvSpPr/>
          <p:nvPr/>
        </p:nvSpPr>
        <p:spPr>
          <a:xfrm>
            <a:off x="10227111" y="4674699"/>
            <a:ext cx="1460039" cy="11768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VN" b="1" dirty="0">
                <a:solidFill>
                  <a:srgbClr val="005A00"/>
                </a:solidFill>
                <a:latin typeface="Helvetica" pitchFamily="2" charset="0"/>
                <a:cs typeface="Arial" panose="020B0604020202020204" pitchFamily="34" charset="0"/>
              </a:rPr>
              <a:t>Quiz Generation</a:t>
            </a:r>
          </a:p>
        </p:txBody>
      </p:sp>
      <p:pic>
        <p:nvPicPr>
          <p:cNvPr id="1026" name="Picture 2">
            <a:extLst>
              <a:ext uri="{FF2B5EF4-FFF2-40B4-BE49-F238E27FC236}">
                <a16:creationId xmlns:a16="http://schemas.microsoft.com/office/drawing/2014/main" id="{8C864FD3-31FF-A64A-BBFF-18B237E4465B}"/>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9718640" y="4231862"/>
            <a:ext cx="508471" cy="200419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882EA322-329B-9946-862A-68097B59EC1D}"/>
              </a:ext>
            </a:extLst>
          </p:cNvPr>
          <p:cNvPicPr>
            <a:picLocks noChangeAspect="1" noChangeArrowheads="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0800000" flipH="1">
            <a:off x="4472892" y="1673817"/>
            <a:ext cx="508471" cy="2004194"/>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16027EFF-2D2E-3241-A910-CB6D449CD93E}"/>
              </a:ext>
              <a:ext uri="{C183D7F6-B498-43B3-948B-1728B52AA6E4}">
                <adec:decorative xmlns:adec="http://schemas.microsoft.com/office/drawing/2017/decorative" val="0"/>
              </a:ext>
            </a:extLst>
          </p:cNvPr>
          <p:cNvSpPr/>
          <p:nvPr/>
        </p:nvSpPr>
        <p:spPr>
          <a:xfrm>
            <a:off x="4997537" y="4180823"/>
            <a:ext cx="4707935" cy="2004195"/>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VN" dirty="0">
                <a:solidFill>
                  <a:schemeClr val="tx1"/>
                </a:solidFill>
                <a:latin typeface="Helvetica" pitchFamily="2" charset="0"/>
              </a:rPr>
              <a:t>Include text  summarization for long text or articles</a:t>
            </a:r>
          </a:p>
          <a:p>
            <a:endParaRPr lang="en-VN" dirty="0">
              <a:solidFill>
                <a:schemeClr val="tx1"/>
              </a:solidFill>
              <a:latin typeface="Helvetica" pitchFamily="2" charset="0"/>
            </a:endParaRPr>
          </a:p>
          <a:p>
            <a:pPr marL="285750" indent="-285750">
              <a:buFont typeface="Arial" panose="020B0604020202020204" pitchFamily="34" charset="0"/>
              <a:buChar char="•"/>
            </a:pPr>
            <a:r>
              <a:rPr lang="en-VN" dirty="0">
                <a:solidFill>
                  <a:schemeClr val="tx1"/>
                </a:solidFill>
                <a:latin typeface="Helvetica" pitchFamily="2" charset="0"/>
              </a:rPr>
              <a:t>Explore sequence-to-sequence technique for question-answer generation</a:t>
            </a:r>
          </a:p>
          <a:p>
            <a:pPr marL="285750" indent="-285750">
              <a:buFont typeface="Arial" panose="020B0604020202020204" pitchFamily="34" charset="0"/>
              <a:buChar char="•"/>
            </a:pPr>
            <a:endParaRPr lang="en-VN" dirty="0">
              <a:solidFill>
                <a:schemeClr val="tx1"/>
              </a:solidFill>
              <a:latin typeface="Helvetica" pitchFamily="2" charset="0"/>
            </a:endParaRPr>
          </a:p>
        </p:txBody>
      </p:sp>
    </p:spTree>
    <p:extLst>
      <p:ext uri="{BB962C8B-B14F-4D97-AF65-F5344CB8AC3E}">
        <p14:creationId xmlns:p14="http://schemas.microsoft.com/office/powerpoint/2010/main" val="35484839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27AF2D-AD30-CD42-84D6-D2EF59E78B8E}"/>
              </a:ext>
            </a:extLst>
          </p:cNvPr>
          <p:cNvPicPr>
            <a:picLocks noChangeAspect="1"/>
          </p:cNvPicPr>
          <p:nvPr/>
        </p:nvPicPr>
        <p:blipFill>
          <a:blip r:embed="rId3"/>
          <a:stretch>
            <a:fillRect/>
          </a:stretch>
        </p:blipFill>
        <p:spPr>
          <a:xfrm rot="5400000">
            <a:off x="2780044" y="-2780044"/>
            <a:ext cx="6858000" cy="12418087"/>
          </a:xfrm>
          <a:prstGeom prst="rect">
            <a:avLst/>
          </a:prstGeom>
        </p:spPr>
      </p:pic>
      <p:sp>
        <p:nvSpPr>
          <p:cNvPr id="6" name="Rectangle 5">
            <a:extLst>
              <a:ext uri="{FF2B5EF4-FFF2-40B4-BE49-F238E27FC236}">
                <a16:creationId xmlns:a16="http://schemas.microsoft.com/office/drawing/2014/main" id="{11F4DA6F-83E4-CC44-B27D-B42F8DCEBB55}"/>
              </a:ext>
            </a:extLst>
          </p:cNvPr>
          <p:cNvSpPr/>
          <p:nvPr/>
        </p:nvSpPr>
        <p:spPr>
          <a:xfrm>
            <a:off x="3606800" y="1642533"/>
            <a:ext cx="8009466" cy="1176865"/>
          </a:xfrm>
          <a:prstGeom prst="rect">
            <a:avLst/>
          </a:prstGeom>
          <a:solidFill>
            <a:schemeClr val="tx1">
              <a:lumMod val="85000"/>
              <a:lumOff val="1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sz="6600" b="1" dirty="0">
                <a:solidFill>
                  <a:schemeClr val="bg1"/>
                </a:solidFill>
                <a:latin typeface="Andale Mono" panose="020B0509000000000004" pitchFamily="49" charset="0"/>
              </a:rPr>
              <a:t>Thank you</a:t>
            </a:r>
          </a:p>
        </p:txBody>
      </p:sp>
      <p:sp>
        <p:nvSpPr>
          <p:cNvPr id="8" name="Rectangle 7">
            <a:extLst>
              <a:ext uri="{FF2B5EF4-FFF2-40B4-BE49-F238E27FC236}">
                <a16:creationId xmlns:a16="http://schemas.microsoft.com/office/drawing/2014/main" id="{6B44EF7C-9968-9649-B595-1308D8DF4CE1}"/>
              </a:ext>
            </a:extLst>
          </p:cNvPr>
          <p:cNvSpPr/>
          <p:nvPr/>
        </p:nvSpPr>
        <p:spPr>
          <a:xfrm>
            <a:off x="3606800" y="2797625"/>
            <a:ext cx="8009466" cy="423333"/>
          </a:xfrm>
          <a:prstGeom prst="rect">
            <a:avLst/>
          </a:prstGeom>
          <a:solidFill>
            <a:schemeClr val="accent6">
              <a:lumMod val="5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400" b="1" dirty="0">
                <a:solidFill>
                  <a:schemeClr val="bg1"/>
                </a:solidFill>
                <a:latin typeface="Andale Mono" panose="020B0509000000000004" pitchFamily="49" charset="0"/>
              </a:rPr>
              <a:t>Presented by Thinh Cao</a:t>
            </a:r>
          </a:p>
        </p:txBody>
      </p:sp>
    </p:spTree>
    <p:extLst>
      <p:ext uri="{BB962C8B-B14F-4D97-AF65-F5344CB8AC3E}">
        <p14:creationId xmlns:p14="http://schemas.microsoft.com/office/powerpoint/2010/main" val="3564553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3479</TotalTime>
  <Words>594</Words>
  <Application>Microsoft Macintosh PowerPoint</Application>
  <PresentationFormat>Widescreen</PresentationFormat>
  <Paragraphs>111</Paragraphs>
  <Slides>10</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Al Nile</vt:lpstr>
      <vt:lpstr>Andale Mono</vt:lpstr>
      <vt:lpstr>Arial</vt:lpstr>
      <vt:lpstr>Calibri</vt:lpstr>
      <vt:lpstr>Calibri Light</vt:lpstr>
      <vt:lpstr>Helvetica</vt:lpstr>
      <vt:lpstr>Helvetica Light</vt:lpstr>
      <vt:lpstr>Zapfino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Nhật Thịnh Cao</dc:creator>
  <cp:lastModifiedBy>Nhật Thịnh Cao</cp:lastModifiedBy>
  <cp:revision>68</cp:revision>
  <dcterms:created xsi:type="dcterms:W3CDTF">2020-10-19T08:24:36Z</dcterms:created>
  <dcterms:modified xsi:type="dcterms:W3CDTF">2020-10-21T19:04:19Z</dcterms:modified>
</cp:coreProperties>
</file>